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7" r:id="rId2"/>
    <p:sldId id="325" r:id="rId3"/>
    <p:sldId id="326" r:id="rId4"/>
    <p:sldId id="327" r:id="rId5"/>
    <p:sldId id="328" r:id="rId6"/>
    <p:sldId id="329" r:id="rId7"/>
    <p:sldId id="330" r:id="rId8"/>
    <p:sldId id="331" r:id="rId9"/>
    <p:sldId id="334" r:id="rId10"/>
    <p:sldId id="332" r:id="rId11"/>
    <p:sldId id="333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3" r:id="rId30"/>
    <p:sldId id="354" r:id="rId31"/>
    <p:sldId id="352" r:id="rId32"/>
    <p:sldId id="355" r:id="rId33"/>
    <p:sldId id="356" r:id="rId34"/>
    <p:sldId id="357" r:id="rId35"/>
    <p:sldId id="360" r:id="rId36"/>
    <p:sldId id="358" r:id="rId37"/>
    <p:sldId id="263" r:id="rId38"/>
    <p:sldId id="322" r:id="rId39"/>
    <p:sldId id="294" r:id="rId40"/>
    <p:sldId id="295" r:id="rId41"/>
    <p:sldId id="304" r:id="rId42"/>
    <p:sldId id="305" r:id="rId43"/>
    <p:sldId id="319" r:id="rId44"/>
    <p:sldId id="320" r:id="rId45"/>
    <p:sldId id="307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83" autoAdjust="0"/>
  </p:normalViewPr>
  <p:slideViewPr>
    <p:cSldViewPr>
      <p:cViewPr>
        <p:scale>
          <a:sx n="30" d="100"/>
          <a:sy n="30" d="100"/>
        </p:scale>
        <p:origin x="-176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4C979-09E6-4ECA-ADE9-8036B910C88F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CAB3E-BA9C-4699-ADF6-187150EF57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223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CAB3E-BA9C-4699-ADF6-187150EF57C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235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CAB3E-BA9C-4699-ADF6-187150EF57C7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128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998" y="508030"/>
            <a:ext cx="8507288" cy="5472608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3730426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rgbClr val="FFC000"/>
                </a:solidFill>
              </a:rPr>
              <a:t>М</a:t>
            </a:r>
            <a:r>
              <a:rPr lang="ru-RU" sz="7200" b="1" dirty="0" smtClean="0">
                <a:solidFill>
                  <a:srgbClr val="FFC000"/>
                </a:solidFill>
              </a:rPr>
              <a:t>атематическая игра </a:t>
            </a:r>
            <a:br>
              <a:rPr lang="ru-RU" sz="7200" b="1" dirty="0" smtClean="0">
                <a:solidFill>
                  <a:srgbClr val="FFC000"/>
                </a:solidFill>
              </a:rPr>
            </a:br>
            <a:r>
              <a:rPr lang="ru-RU" sz="7200" b="1" dirty="0" smtClean="0">
                <a:solidFill>
                  <a:srgbClr val="FFC000"/>
                </a:solidFill>
              </a:rPr>
              <a:t>«Твой шанс»</a:t>
            </a:r>
            <a:r>
              <a:rPr lang="ru-RU" sz="8000" b="1" dirty="0" smtClean="0">
                <a:solidFill>
                  <a:srgbClr val="FFC000"/>
                </a:solidFill>
              </a:rPr>
              <a:t>  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7326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Picture 26" descr="d3365a70f64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467544" y="4869159"/>
            <a:ext cx="12969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6" descr="d3365a70f64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7164288" y="4321065"/>
            <a:ext cx="12969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3216508adcc0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>
            <a:fillRect/>
          </a:stretch>
        </p:blipFill>
        <p:spPr bwMode="auto">
          <a:xfrm>
            <a:off x="3971925" y="4581027"/>
            <a:ext cx="12001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257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30513" y="685801"/>
            <a:ext cx="4189760" cy="1015007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4400" b="1" dirty="0" smtClean="0">
                <a:solidFill>
                  <a:srgbClr val="FFC000"/>
                </a:solidFill>
              </a:rPr>
              <a:t>ОТВЕТ:</a:t>
            </a:r>
            <a:endParaRPr lang="ru-RU" sz="44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3179440"/>
            <a:ext cx="3816425" cy="292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4664"/>
            <a:ext cx="11953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" y="1622971"/>
            <a:ext cx="47180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6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27784" y="188641"/>
            <a:ext cx="4608512" cy="1224135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4400" b="1" dirty="0">
                <a:solidFill>
                  <a:srgbClr val="FFC000"/>
                </a:solidFill>
              </a:rPr>
              <a:t>Вопрос:</a:t>
            </a:r>
            <a:endParaRPr lang="ru-RU" sz="44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556792"/>
            <a:ext cx="7992888" cy="4968552"/>
          </a:xfrm>
        </p:spPr>
        <p:txBody>
          <a:bodyPr/>
          <a:lstStyle/>
          <a:p>
            <a:r>
              <a:rPr lang="ru-RU" sz="4400" dirty="0">
                <a:effectLst/>
                <a:latin typeface="Times New Roman"/>
                <a:ea typeface="Times New Roman"/>
              </a:rPr>
              <a:t>В черном ящике лежит предмет, название которого произошло от греческого слова </a:t>
            </a:r>
            <a:r>
              <a:rPr lang="ru-RU" sz="4400" dirty="0" smtClean="0">
                <a:effectLst/>
                <a:latin typeface="Times New Roman"/>
                <a:ea typeface="Times New Roman"/>
              </a:rPr>
              <a:t>означающего</a:t>
            </a:r>
            <a:br>
              <a:rPr lang="ru-RU" sz="4400" dirty="0" smtClean="0">
                <a:effectLst/>
                <a:latin typeface="Times New Roman"/>
                <a:ea typeface="Times New Roman"/>
              </a:rPr>
            </a:br>
            <a:r>
              <a:rPr lang="ru-RU" sz="4400" dirty="0" smtClean="0">
                <a:effectLst/>
                <a:latin typeface="Times New Roman"/>
                <a:ea typeface="Times New Roman"/>
              </a:rPr>
              <a:t>в </a:t>
            </a:r>
            <a:r>
              <a:rPr lang="ru-RU" sz="4400" dirty="0">
                <a:effectLst/>
                <a:latin typeface="Times New Roman"/>
                <a:ea typeface="Times New Roman"/>
              </a:rPr>
              <a:t>переводе «игральная кость». Термин ввели пифагорейцы, а используется этот предмет в играх маленькими детьми. </a:t>
            </a:r>
            <a:r>
              <a:rPr lang="ru-RU" sz="44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4400" dirty="0" smtClean="0">
                <a:effectLst/>
                <a:latin typeface="Times New Roman"/>
                <a:ea typeface="Times New Roman"/>
              </a:rPr>
            </a:br>
            <a:r>
              <a:rPr lang="ru-RU" sz="4400" dirty="0" smtClean="0">
                <a:effectLst/>
                <a:latin typeface="Times New Roman"/>
                <a:ea typeface="Times New Roman"/>
              </a:rPr>
              <a:t>Что </a:t>
            </a:r>
            <a:r>
              <a:rPr lang="ru-RU" sz="4400" dirty="0">
                <a:effectLst/>
                <a:latin typeface="Times New Roman"/>
                <a:ea typeface="Times New Roman"/>
              </a:rPr>
              <a:t>в черном ящике?</a:t>
            </a:r>
            <a:r>
              <a:rPr lang="ru-RU" sz="5400" dirty="0">
                <a:effectLst/>
                <a:latin typeface="Times New Roman"/>
                <a:ea typeface="Times New Roman"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93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83768" y="332657"/>
            <a:ext cx="4608512" cy="1080120"/>
          </a:xfrm>
        </p:spPr>
        <p:txBody>
          <a:bodyPr>
            <a:normAutofit/>
          </a:bodyPr>
          <a:lstStyle/>
          <a:p>
            <a:pPr marL="18288" lvl="0" indent="0" algn="ctr">
              <a:buNone/>
            </a:pPr>
            <a:r>
              <a:rPr lang="ru-RU" sz="4400" b="1" dirty="0">
                <a:solidFill>
                  <a:srgbClr val="FFC000"/>
                </a:solidFill>
              </a:rPr>
              <a:t>ОТВЕТ:</a:t>
            </a:r>
            <a:endParaRPr lang="ru-RU" sz="44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811563" cy="320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2656"/>
            <a:ext cx="11953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74441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28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556792"/>
            <a:ext cx="7704856" cy="3240360"/>
          </a:xfrm>
        </p:spPr>
        <p:txBody>
          <a:bodyPr>
            <a:normAutofit/>
          </a:bodyPr>
          <a:lstStyle/>
          <a:p>
            <a:pPr marL="0" lvl="0" indent="0" algn="ctr">
              <a:buSzPts val="1400"/>
              <a:buNone/>
              <a:tabLst>
                <a:tab pos="540385" algn="l"/>
                <a:tab pos="630555" algn="l"/>
              </a:tabLst>
            </a:pPr>
            <a:endParaRPr lang="ru-RU" sz="2000" dirty="0">
              <a:effectLst/>
              <a:latin typeface="Times New Roman"/>
              <a:ea typeface="Times New Roman"/>
            </a:endParaRPr>
          </a:p>
          <a:p>
            <a:pPr marL="18288" lv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3. Клуб смекалистых 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692696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13176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67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04664"/>
            <a:ext cx="8424936" cy="6105871"/>
          </a:xfrm>
        </p:spPr>
        <p:txBody>
          <a:bodyPr>
            <a:normAutofit fontScale="92500"/>
          </a:bodyPr>
          <a:lstStyle/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3200" dirty="0">
                <a:effectLst/>
                <a:latin typeface="Times New Roman"/>
                <a:ea typeface="Times New Roman"/>
              </a:rPr>
              <a:t>Петр Петрович, получая на завтрак кофе, уже знал, что в полной чашке ровно 6 глотков. Однажды утром просматривая газету, Петр Петрович торопливо сделал первый глоток кофе из наполненной чашки и заметив, что кофе без сливок, попросил дополнить чашку сливками. Следующие два глотка также не доставили удовлетворения Петру Петровичу, и он попросил вновь дополнить чашку сливками. Теперь Петр Петрович отпил половину чашки кофе, вновь дополнил ее сливками и на этот раз выпил всю чашку с 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удовольствием. Чего </a:t>
            </a:r>
            <a:r>
              <a:rPr lang="ru-RU" sz="3200" dirty="0">
                <a:effectLst/>
                <a:latin typeface="Times New Roman"/>
                <a:ea typeface="Times New Roman"/>
              </a:rPr>
              <a:t>больше выпил Петр Петрович – кофе или сливок?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</a:t>
            </a:r>
            <a:r>
              <a:rPr lang="ru-RU" sz="4800" dirty="0"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412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51720" y="836712"/>
            <a:ext cx="4320480" cy="1159023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4400" b="1" dirty="0">
                <a:solidFill>
                  <a:srgbClr val="FFC000"/>
                </a:solidFill>
              </a:rPr>
              <a:t>ОТВЕТ:</a:t>
            </a:r>
            <a:endParaRPr lang="ru-RU" sz="44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</a:tabLst>
            </a:pPr>
            <a:r>
              <a:rPr lang="ru-RU" sz="4800" dirty="0"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48680"/>
            <a:ext cx="11953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2967335"/>
            <a:ext cx="43924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i="1" dirty="0" smtClean="0">
                <a:solidFill>
                  <a:prstClr val="white"/>
                </a:solidFill>
                <a:latin typeface="Times New Roman"/>
                <a:ea typeface="Times New Roman"/>
                <a:cs typeface="+mj-cs"/>
              </a:rPr>
              <a:t>поровну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69414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1988840"/>
            <a:ext cx="7041976" cy="2354560"/>
          </a:xfrm>
        </p:spPr>
        <p:txBody>
          <a:bodyPr>
            <a:normAutofit/>
          </a:bodyPr>
          <a:lstStyle/>
          <a:p>
            <a:pPr marL="18288" lvl="0" indent="0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4. Блеф-клуб 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92696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3136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77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685801"/>
            <a:ext cx="7920880" cy="569552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  <a:tabLst>
                <a:tab pos="457200" algn="l"/>
                <a:tab pos="540385" algn="l"/>
                <a:tab pos="630555" algn="l"/>
              </a:tabLst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1. Верите </a:t>
            </a:r>
            <a:r>
              <a:rPr lang="ru-RU" sz="4000" dirty="0">
                <a:effectLst/>
                <a:latin typeface="Times New Roman"/>
                <a:ea typeface="Times New Roman"/>
              </a:rPr>
              <a:t>ли вы, что до Пифагора его теорема была известна</a:t>
            </a:r>
            <a:r>
              <a:rPr lang="ru-RU" sz="4000" dirty="0" smtClean="0">
                <a:effectLst/>
                <a:latin typeface="Times New Roman"/>
                <a:ea typeface="Times New Roman"/>
              </a:rPr>
              <a:t>?</a:t>
            </a:r>
            <a:endParaRPr lang="ru-RU" sz="4000" dirty="0">
              <a:effectLst/>
              <a:latin typeface="Times New Roman"/>
              <a:ea typeface="Times New Roman"/>
            </a:endParaRPr>
          </a:p>
          <a:p>
            <a:pPr marL="0" lvl="0" indent="0">
              <a:buNone/>
              <a:tabLst>
                <a:tab pos="457200" algn="l"/>
                <a:tab pos="540385" algn="l"/>
                <a:tab pos="630555" algn="l"/>
              </a:tabLst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2. Верите </a:t>
            </a:r>
            <a:r>
              <a:rPr lang="ru-RU" sz="4000" dirty="0">
                <a:effectLst/>
                <a:latin typeface="Times New Roman"/>
                <a:ea typeface="Times New Roman"/>
              </a:rPr>
              <a:t>ли вы, что слово «трапеция»  греческого происхождения означавшее в древности «столик</a:t>
            </a:r>
            <a:r>
              <a:rPr lang="ru-RU" sz="4000" dirty="0" smtClean="0">
                <a:effectLst/>
                <a:latin typeface="Times New Roman"/>
                <a:ea typeface="Times New Roman"/>
              </a:rPr>
              <a:t>».</a:t>
            </a:r>
            <a:endParaRPr lang="ru-RU" sz="4000" dirty="0">
              <a:effectLst/>
              <a:latin typeface="Times New Roman"/>
              <a:ea typeface="Times New Roman"/>
            </a:endParaRPr>
          </a:p>
          <a:p>
            <a:pPr marL="0" lvl="0" indent="0">
              <a:buNone/>
              <a:tabLst>
                <a:tab pos="457200" algn="l"/>
                <a:tab pos="540385" algn="l"/>
                <a:tab pos="630555" algn="l"/>
              </a:tabLst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3. Верите </a:t>
            </a:r>
            <a:r>
              <a:rPr lang="ru-RU" sz="4000" dirty="0">
                <a:effectLst/>
                <a:latin typeface="Times New Roman"/>
                <a:ea typeface="Times New Roman"/>
              </a:rPr>
              <a:t>ли вы, что ноль принадлежит множеству простых чисел</a:t>
            </a:r>
            <a:r>
              <a:rPr lang="ru-RU" sz="4000" dirty="0" smtClean="0">
                <a:effectLst/>
                <a:latin typeface="Times New Roman"/>
                <a:ea typeface="Times New Roman"/>
              </a:rPr>
              <a:t>?</a:t>
            </a:r>
            <a:endParaRPr lang="ru-RU" sz="4000" dirty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99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85801"/>
            <a:ext cx="7776864" cy="5479503"/>
          </a:xfrm>
        </p:spPr>
        <p:txBody>
          <a:bodyPr>
            <a:normAutofit/>
          </a:bodyPr>
          <a:lstStyle/>
          <a:p>
            <a:pPr marL="0" lvl="0" indent="0">
              <a:buNone/>
              <a:tabLst>
                <a:tab pos="457200" algn="l"/>
                <a:tab pos="540385" algn="l"/>
                <a:tab pos="630555" algn="l"/>
              </a:tabLst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4. Верите </a:t>
            </a:r>
            <a:r>
              <a:rPr lang="ru-RU" sz="4000" dirty="0">
                <a:effectLst/>
                <a:latin typeface="Times New Roman"/>
                <a:ea typeface="Times New Roman"/>
              </a:rPr>
              <a:t>ли вы, что детская комната Софьи Ковалевской  была оклеена желтыми обоями</a:t>
            </a:r>
            <a:r>
              <a:rPr lang="ru-RU" sz="4000" dirty="0" smtClean="0">
                <a:effectLst/>
                <a:latin typeface="Times New Roman"/>
                <a:ea typeface="Times New Roman"/>
              </a:rPr>
              <a:t>?</a:t>
            </a:r>
            <a:endParaRPr lang="ru-RU" sz="4000" dirty="0">
              <a:effectLst/>
              <a:latin typeface="Times New Roman"/>
              <a:ea typeface="Times New Roman"/>
            </a:endParaRPr>
          </a:p>
          <a:p>
            <a:pPr marL="0" lvl="0" indent="0">
              <a:buNone/>
              <a:tabLst>
                <a:tab pos="457200" algn="l"/>
                <a:tab pos="540385" algn="l"/>
                <a:tab pos="630555" algn="l"/>
              </a:tabLst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5. Верите </a:t>
            </a:r>
            <a:r>
              <a:rPr lang="ru-RU" sz="4000" dirty="0">
                <a:effectLst/>
                <a:latin typeface="Times New Roman"/>
                <a:ea typeface="Times New Roman"/>
              </a:rPr>
              <a:t>ли вы, что простые числа открыли математики 16 века</a:t>
            </a:r>
            <a:r>
              <a:rPr lang="ru-RU" sz="4000" dirty="0" smtClean="0">
                <a:effectLst/>
                <a:latin typeface="Times New Roman"/>
                <a:ea typeface="Times New Roman"/>
              </a:rPr>
              <a:t>?</a:t>
            </a:r>
            <a:endParaRPr lang="ru-RU" sz="4000" dirty="0">
              <a:effectLst/>
              <a:latin typeface="Times New Roman"/>
              <a:ea typeface="Times New Roman"/>
            </a:endParaRPr>
          </a:p>
          <a:p>
            <a:pPr marL="0" lvl="0" indent="0">
              <a:buNone/>
              <a:tabLst>
                <a:tab pos="457200" algn="l"/>
                <a:tab pos="540385" algn="l"/>
                <a:tab pos="630555" algn="l"/>
              </a:tabLst>
            </a:pPr>
            <a:r>
              <a:rPr lang="ru-RU" sz="4000" dirty="0" smtClean="0">
                <a:effectLst/>
                <a:latin typeface="Times New Roman"/>
                <a:ea typeface="Times New Roman"/>
              </a:rPr>
              <a:t>6. Верите </a:t>
            </a:r>
            <a:r>
              <a:rPr lang="ru-RU" sz="4000" dirty="0">
                <a:effectLst/>
                <a:latin typeface="Times New Roman"/>
                <a:ea typeface="Times New Roman"/>
              </a:rPr>
              <a:t>ли вы, что ноль был придуман математиками 17 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998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27784" y="332657"/>
            <a:ext cx="3960440" cy="936103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4400" b="1" dirty="0">
                <a:solidFill>
                  <a:srgbClr val="FFC000"/>
                </a:solidFill>
              </a:rPr>
              <a:t>ОТВЕТ:</a:t>
            </a:r>
            <a:endParaRPr lang="ru-RU" sz="44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352928" cy="5184576"/>
          </a:xfrm>
        </p:spPr>
        <p:txBody>
          <a:bodyPr/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1.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да</a:t>
            </a:r>
            <a:r>
              <a:rPr lang="ru-RU" sz="2800" i="1" dirty="0">
                <a:effectLst/>
                <a:latin typeface="Times New Roman"/>
                <a:ea typeface="Times New Roman"/>
              </a:rPr>
              <a:t>, в настоящее время установлено, что эта важная теорема встречается в вавилонских текстах написанных за 1200 лет до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Пифагора.</a:t>
            </a:r>
            <a:r>
              <a:rPr lang="ru-RU" sz="2800" dirty="0">
                <a:effectLst/>
                <a:latin typeface="Times New Roman"/>
                <a:ea typeface="Times New Roman"/>
              </a:rPr>
              <a:t/>
            </a:r>
            <a:br>
              <a:rPr lang="ru-RU" sz="2800" dirty="0">
                <a:effectLst/>
                <a:latin typeface="Times New Roman"/>
                <a:ea typeface="Times New Roman"/>
              </a:rPr>
            </a:br>
            <a:r>
              <a:rPr lang="ru-RU" sz="2800" dirty="0" smtClean="0">
                <a:effectLst/>
                <a:latin typeface="Times New Roman"/>
                <a:ea typeface="Times New Roman"/>
              </a:rPr>
              <a:t>2.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да</a:t>
            </a:r>
            <a:r>
              <a:rPr lang="ru-RU" sz="2800" i="1" dirty="0">
                <a:effectLst/>
                <a:latin typeface="Times New Roman"/>
                <a:ea typeface="Times New Roman"/>
              </a:rPr>
              <a:t>, слово «</a:t>
            </a:r>
            <a:r>
              <a:rPr lang="ru-RU" sz="2800" i="1" dirty="0" err="1">
                <a:effectLst/>
                <a:latin typeface="Times New Roman"/>
                <a:ea typeface="Times New Roman"/>
              </a:rPr>
              <a:t>трапедзион</a:t>
            </a:r>
            <a:r>
              <a:rPr lang="ru-RU" sz="2800" i="1" dirty="0">
                <a:effectLst/>
                <a:latin typeface="Times New Roman"/>
                <a:ea typeface="Times New Roman"/>
              </a:rPr>
              <a:t>» в переводе с греческого обозначает столик, обеденный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стол.</a:t>
            </a:r>
            <a:r>
              <a:rPr lang="ru-RU" sz="2800" dirty="0">
                <a:effectLst/>
                <a:latin typeface="Times New Roman"/>
                <a:ea typeface="Times New Roman"/>
              </a:rPr>
              <a:t/>
            </a:r>
            <a:br>
              <a:rPr lang="ru-RU" sz="2800" dirty="0">
                <a:effectLst/>
                <a:latin typeface="Times New Roman"/>
                <a:ea typeface="Times New Roman"/>
              </a:rPr>
            </a:br>
            <a:r>
              <a:rPr lang="ru-RU" sz="2800" dirty="0">
                <a:effectLst/>
                <a:latin typeface="Times New Roman"/>
                <a:ea typeface="Times New Roman"/>
              </a:rPr>
              <a:t>3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нет</a:t>
            </a:r>
            <a:r>
              <a:rPr lang="ru-RU" sz="2800" i="1" dirty="0">
                <a:effectLst/>
                <a:latin typeface="Times New Roman"/>
                <a:ea typeface="Times New Roman"/>
              </a:rPr>
              <a:t>, первое простое число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2.</a:t>
            </a:r>
            <a:r>
              <a:rPr lang="ru-RU" sz="2800" dirty="0">
                <a:effectLst/>
                <a:latin typeface="Times New Roman"/>
                <a:ea typeface="Times New Roman"/>
              </a:rPr>
              <a:t/>
            </a:r>
            <a:br>
              <a:rPr lang="ru-RU" sz="2800" dirty="0">
                <a:effectLst/>
                <a:latin typeface="Times New Roman"/>
                <a:ea typeface="Times New Roman"/>
              </a:rPr>
            </a:br>
            <a:r>
              <a:rPr lang="ru-RU" sz="2800" dirty="0">
                <a:effectLst/>
                <a:latin typeface="Times New Roman"/>
                <a:ea typeface="Times New Roman"/>
              </a:rPr>
              <a:t>4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нет</a:t>
            </a:r>
            <a:r>
              <a:rPr lang="ru-RU" sz="2800" i="1" dirty="0">
                <a:effectLst/>
                <a:latin typeface="Times New Roman"/>
                <a:ea typeface="Times New Roman"/>
              </a:rPr>
              <a:t>, комната была оклеена бумагой с записями лекций по высшей математике русского ученого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М. В. Остроградского.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800" dirty="0" smtClean="0">
                <a:effectLst/>
                <a:latin typeface="Times New Roman"/>
                <a:ea typeface="Times New Roman"/>
              </a:rPr>
            </a:br>
            <a:r>
              <a:rPr lang="ru-RU" sz="2800" dirty="0" smtClean="0">
                <a:effectLst/>
                <a:latin typeface="Times New Roman"/>
                <a:ea typeface="Times New Roman"/>
              </a:rPr>
              <a:t>5.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нет</a:t>
            </a:r>
            <a:r>
              <a:rPr lang="ru-RU" sz="2800" i="1" dirty="0">
                <a:effectLst/>
                <a:latin typeface="Times New Roman"/>
                <a:ea typeface="Times New Roman"/>
              </a:rPr>
              <a:t>, их знали еще древнегреческие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математики.</a:t>
            </a:r>
            <a:r>
              <a:rPr lang="ru-RU" sz="2800" dirty="0">
                <a:effectLst/>
                <a:latin typeface="Times New Roman"/>
                <a:ea typeface="Times New Roman"/>
              </a:rPr>
              <a:t/>
            </a:r>
            <a:br>
              <a:rPr lang="ru-RU" sz="2800" dirty="0">
                <a:effectLst/>
                <a:latin typeface="Times New Roman"/>
                <a:ea typeface="Times New Roman"/>
              </a:rPr>
            </a:br>
            <a:r>
              <a:rPr lang="ru-RU" sz="2800" dirty="0">
                <a:effectLst/>
                <a:latin typeface="Times New Roman"/>
                <a:ea typeface="Times New Roman"/>
              </a:rPr>
              <a:t>6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нет</a:t>
            </a:r>
            <a:r>
              <a:rPr lang="ru-RU" sz="2800" i="1" dirty="0">
                <a:effectLst/>
                <a:latin typeface="Times New Roman"/>
                <a:ea typeface="Times New Roman"/>
              </a:rPr>
              <a:t>, ноль впервые был придуман в Вавилоне примерно 2 тыс. лет тому </a:t>
            </a:r>
            <a:r>
              <a:rPr lang="ru-RU" sz="2800" i="1" dirty="0" smtClean="0">
                <a:effectLst/>
                <a:latin typeface="Times New Roman"/>
                <a:ea typeface="Times New Roman"/>
              </a:rPr>
              <a:t>назад.</a:t>
            </a:r>
            <a:endParaRPr lang="ru-RU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792" y="260646"/>
            <a:ext cx="11953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023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556792"/>
            <a:ext cx="6552728" cy="278660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8000" b="1" dirty="0" smtClean="0">
                <a:solidFill>
                  <a:srgbClr val="FF0000"/>
                </a:solidFill>
                <a:ea typeface="+mj-ea"/>
                <a:cs typeface="+mj-cs"/>
              </a:rPr>
              <a:t>1. Разминка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64704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8112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41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2018879"/>
            <a:ext cx="7258000" cy="1410121"/>
          </a:xfrm>
        </p:spPr>
        <p:txBody>
          <a:bodyPr>
            <a:normAutofit/>
          </a:bodyPr>
          <a:lstStyle/>
          <a:p>
            <a:pPr marL="18288" lvl="0" indent="0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5. Поле чудес 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1" y="2018879"/>
            <a:ext cx="75406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738" y="692696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94116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377031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трелка вправо с вырезом 11"/>
          <p:cNvSpPr/>
          <p:nvPr/>
        </p:nvSpPr>
        <p:spPr>
          <a:xfrm rot="12209749">
            <a:off x="5446900" y="4762573"/>
            <a:ext cx="1031166" cy="357188"/>
          </a:xfrm>
          <a:prstGeom prst="notchedRightArrow">
            <a:avLst/>
          </a:prstGeom>
          <a:solidFill>
            <a:srgbClr val="000000"/>
          </a:solidFill>
          <a:ln w="25400" cap="flat" cmpd="sng" algn="ctr">
            <a:solidFill>
              <a:srgbClr val="000000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51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404665"/>
            <a:ext cx="7848872" cy="6120680"/>
          </a:xfrm>
        </p:spPr>
        <p:txBody>
          <a:bodyPr>
            <a:normAutofit/>
          </a:bodyPr>
          <a:lstStyle/>
          <a:p>
            <a:pPr marL="17463" indent="-17463">
              <a:buNone/>
              <a:tabLst>
                <a:tab pos="540385" algn="l"/>
                <a:tab pos="630555" algn="l"/>
              </a:tabLst>
            </a:pPr>
            <a:r>
              <a:rPr lang="ru-RU" sz="3000" dirty="0" smtClean="0">
                <a:effectLst/>
                <a:latin typeface="Times New Roman"/>
                <a:ea typeface="Times New Roman"/>
              </a:rPr>
              <a:t>О </a:t>
            </a:r>
            <a:r>
              <a:rPr lang="ru-RU" sz="3000" dirty="0">
                <a:effectLst/>
                <a:latin typeface="Times New Roman"/>
                <a:ea typeface="Times New Roman"/>
              </a:rPr>
              <a:t>каком  древнегреческом ученом–математике, создателе мощных катапульт, основателе гидростатики, гигантских кранов, защитнике Сиракуз идет речь в этом стихотворении: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Он </a:t>
            </a:r>
            <a:r>
              <a:rPr lang="ru-RU" sz="2800" dirty="0">
                <a:effectLst/>
                <a:latin typeface="Times New Roman"/>
                <a:ea typeface="Times New Roman"/>
              </a:rPr>
              <a:t>был задумчив и спокоен,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Загадкой </a:t>
            </a:r>
            <a:r>
              <a:rPr lang="ru-RU" sz="2800" dirty="0">
                <a:effectLst/>
                <a:latin typeface="Times New Roman"/>
                <a:ea typeface="Times New Roman"/>
              </a:rPr>
              <a:t>круга увлечен.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Над </a:t>
            </a:r>
            <a:r>
              <a:rPr lang="ru-RU" sz="2800" dirty="0">
                <a:effectLst/>
                <a:latin typeface="Times New Roman"/>
                <a:ea typeface="Times New Roman"/>
              </a:rPr>
              <a:t>ним невежественный воин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Взмахнул </a:t>
            </a:r>
            <a:r>
              <a:rPr lang="ru-RU" sz="2800" dirty="0">
                <a:effectLst/>
                <a:latin typeface="Times New Roman"/>
                <a:ea typeface="Times New Roman"/>
              </a:rPr>
              <a:t>разбойничьим мечом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Прошла </a:t>
            </a:r>
            <a:r>
              <a:rPr lang="ru-RU" sz="2800" dirty="0">
                <a:effectLst/>
                <a:latin typeface="Times New Roman"/>
                <a:ea typeface="Times New Roman"/>
              </a:rPr>
              <a:t>столетий вереница,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Научный </a:t>
            </a:r>
            <a:r>
              <a:rPr lang="ru-RU" sz="2800" dirty="0">
                <a:effectLst/>
                <a:latin typeface="Times New Roman"/>
                <a:ea typeface="Times New Roman"/>
              </a:rPr>
              <a:t>подвиг не забыт.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Никто </a:t>
            </a:r>
            <a:r>
              <a:rPr lang="ru-RU" sz="2800" dirty="0">
                <a:effectLst/>
                <a:latin typeface="Times New Roman"/>
                <a:ea typeface="Times New Roman"/>
              </a:rPr>
              <a:t>не помнит, кто убийца,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Но </a:t>
            </a:r>
            <a:r>
              <a:rPr lang="ru-RU" sz="2800" dirty="0">
                <a:effectLst/>
                <a:latin typeface="Times New Roman"/>
                <a:ea typeface="Times New Roman"/>
              </a:rPr>
              <a:t>знают все, кто был убит.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375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33600" y="685801"/>
            <a:ext cx="4094584" cy="1087015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4400" b="1" dirty="0">
                <a:solidFill>
                  <a:srgbClr val="FFC000"/>
                </a:solidFill>
              </a:rPr>
              <a:t>ОТВЕТ:</a:t>
            </a:r>
            <a:endParaRPr lang="ru-RU" sz="44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1270646"/>
            <a:ext cx="7272773" cy="3742530"/>
          </a:xfrm>
        </p:spPr>
        <p:txBody>
          <a:bodyPr/>
          <a:lstStyle/>
          <a:p>
            <a:pPr algn="ctr"/>
            <a:r>
              <a:rPr lang="ru-RU" sz="4800" i="1" dirty="0">
                <a:effectLst/>
                <a:latin typeface="Times New Roman"/>
                <a:ea typeface="Times New Roman"/>
              </a:rPr>
              <a:t>от руки римского </a:t>
            </a:r>
            <a:r>
              <a:rPr lang="ru-RU" sz="4800" i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4800" i="1" dirty="0" smtClean="0">
                <a:effectLst/>
                <a:latin typeface="Times New Roman"/>
                <a:ea typeface="Times New Roman"/>
              </a:rPr>
            </a:br>
            <a:r>
              <a:rPr lang="ru-RU" sz="4800" i="1" dirty="0" smtClean="0">
                <a:effectLst/>
                <a:latin typeface="Times New Roman"/>
                <a:ea typeface="Times New Roman"/>
              </a:rPr>
              <a:t>солдата </a:t>
            </a:r>
            <a:r>
              <a:rPr lang="ru-RU" sz="4800" i="1" dirty="0">
                <a:effectLst/>
                <a:latin typeface="Times New Roman"/>
                <a:ea typeface="Times New Roman"/>
              </a:rPr>
              <a:t>в день </a:t>
            </a:r>
            <a:r>
              <a:rPr lang="ru-RU" sz="4800" i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4800" i="1" dirty="0" smtClean="0">
                <a:effectLst/>
                <a:latin typeface="Times New Roman"/>
                <a:ea typeface="Times New Roman"/>
              </a:rPr>
            </a:br>
            <a:r>
              <a:rPr lang="ru-RU" sz="4800" i="1" dirty="0" smtClean="0">
                <a:effectLst/>
                <a:latin typeface="Times New Roman"/>
                <a:ea typeface="Times New Roman"/>
              </a:rPr>
              <a:t>падения </a:t>
            </a:r>
            <a:r>
              <a:rPr lang="ru-RU" sz="4800" i="1" dirty="0">
                <a:effectLst/>
                <a:latin typeface="Times New Roman"/>
                <a:ea typeface="Times New Roman"/>
              </a:rPr>
              <a:t>Сиракуз </a:t>
            </a:r>
            <a:r>
              <a:rPr lang="ru-RU" sz="4800" i="1" dirty="0" smtClean="0">
                <a:effectLst/>
                <a:latin typeface="Times New Roman"/>
                <a:ea typeface="Times New Roman"/>
              </a:rPr>
              <a:t> погиб </a:t>
            </a:r>
            <a:br>
              <a:rPr lang="ru-RU" sz="4800" i="1" dirty="0" smtClean="0">
                <a:effectLst/>
                <a:latin typeface="Times New Roman"/>
                <a:ea typeface="Times New Roman"/>
              </a:rPr>
            </a:br>
            <a:r>
              <a:rPr lang="ru-RU" sz="4800" i="1" dirty="0" smtClean="0">
                <a:effectLst/>
                <a:latin typeface="Times New Roman"/>
                <a:ea typeface="Times New Roman"/>
              </a:rPr>
              <a:t>древнегреческий ученый-</a:t>
            </a:r>
            <a:br>
              <a:rPr lang="ru-RU" sz="4800" i="1" dirty="0" smtClean="0">
                <a:effectLst/>
                <a:latin typeface="Times New Roman"/>
                <a:ea typeface="Times New Roman"/>
              </a:rPr>
            </a:br>
            <a:r>
              <a:rPr lang="ru-RU" sz="4800" dirty="0" smtClean="0">
                <a:effectLst/>
                <a:latin typeface="Times New Roman"/>
                <a:ea typeface="Times New Roman"/>
              </a:rPr>
              <a:t>АРХИМЕД</a:t>
            </a:r>
            <a:endParaRPr lang="ru-RU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04664"/>
            <a:ext cx="11953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0436" y="5229200"/>
            <a:ext cx="714375" cy="714375"/>
          </a:xfrm>
          <a:prstGeom prst="rect">
            <a:avLst/>
          </a:prstGeom>
          <a:solidFill>
            <a:srgbClr val="BBE0E3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69277" y="5229200"/>
            <a:ext cx="714375" cy="714375"/>
          </a:xfrm>
          <a:prstGeom prst="rect">
            <a:avLst/>
          </a:prstGeom>
          <a:solidFill>
            <a:srgbClr val="BBE0E3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5227584"/>
            <a:ext cx="714375" cy="714375"/>
          </a:xfrm>
          <a:prstGeom prst="rect">
            <a:avLst/>
          </a:prstGeom>
          <a:solidFill>
            <a:srgbClr val="BBE0E3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32040" y="5227583"/>
            <a:ext cx="714375" cy="714375"/>
          </a:xfrm>
          <a:prstGeom prst="rect">
            <a:avLst/>
          </a:prstGeom>
          <a:solidFill>
            <a:srgbClr val="BBE0E3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68144" y="5227582"/>
            <a:ext cx="714375" cy="714375"/>
          </a:xfrm>
          <a:prstGeom prst="rect">
            <a:avLst/>
          </a:prstGeom>
          <a:solidFill>
            <a:srgbClr val="BBE0E3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5229200"/>
            <a:ext cx="714375" cy="714375"/>
          </a:xfrm>
          <a:prstGeom prst="rect">
            <a:avLst/>
          </a:prstGeom>
          <a:solidFill>
            <a:srgbClr val="BBE0E3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213" y="5257689"/>
            <a:ext cx="685132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9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33600" y="2276872"/>
            <a:ext cx="5246712" cy="2066528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6. Тесты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48680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79" y="5157192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82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548680"/>
            <a:ext cx="7992888" cy="5335487"/>
          </a:xfrm>
        </p:spPr>
        <p:txBody>
          <a:bodyPr>
            <a:normAutofit/>
          </a:bodyPr>
          <a:lstStyle/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u="sng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В</a:t>
            </a:r>
            <a:r>
              <a:rPr lang="ru-RU" sz="4300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опрос 1.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 smtClean="0">
                <a:effectLst/>
                <a:latin typeface="Times New Roman"/>
                <a:ea typeface="Times New Roman"/>
              </a:rPr>
              <a:t>Что </a:t>
            </a:r>
            <a:r>
              <a:rPr lang="ru-RU" sz="4300" dirty="0">
                <a:effectLst/>
                <a:latin typeface="Times New Roman"/>
                <a:ea typeface="Times New Roman"/>
              </a:rPr>
              <a:t>в переводе с греческого языка означает слово «геометрия»?</a:t>
            </a:r>
          </a:p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1. Наука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            3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.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Измерение    </a:t>
            </a:r>
            <a:endParaRPr lang="ru-RU" sz="43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2.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Изучение.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     4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. </a:t>
            </a:r>
            <a:r>
              <a:rPr lang="ru-RU" sz="4300" dirty="0" err="1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Землемерение</a:t>
            </a:r>
            <a:endParaRPr lang="ru-RU" sz="43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69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85801"/>
            <a:ext cx="7776864" cy="5479503"/>
          </a:xfrm>
        </p:spPr>
        <p:txBody>
          <a:bodyPr>
            <a:normAutofit/>
          </a:bodyPr>
          <a:lstStyle/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4300" u="sng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Вопрос </a:t>
            </a:r>
            <a:r>
              <a:rPr lang="ru-RU" sz="4300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2.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>
                <a:effectLst/>
                <a:latin typeface="Times New Roman"/>
                <a:ea typeface="Times New Roman"/>
              </a:rPr>
              <a:t>Назовите древнегреческого ученого–математика, имя которого носит геометрия, изучаемая в школе.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1.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Архимед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         3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. Евклид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2. Пифагор		  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4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.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Аристотель</a:t>
            </a:r>
            <a:endParaRPr lang="ru-RU" sz="4000" u="sng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27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85801"/>
            <a:ext cx="8064896" cy="4975447"/>
          </a:xfrm>
        </p:spPr>
        <p:txBody>
          <a:bodyPr>
            <a:normAutofit lnSpcReduction="10000"/>
          </a:bodyPr>
          <a:lstStyle/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4300" u="sng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Вопрос </a:t>
            </a:r>
            <a:r>
              <a:rPr lang="ru-RU" sz="4300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3.</a:t>
            </a:r>
            <a:endParaRPr lang="ru-RU" sz="4300" u="sng" dirty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 smtClean="0">
                <a:effectLst/>
                <a:latin typeface="Times New Roman"/>
                <a:ea typeface="Times New Roman"/>
              </a:rPr>
              <a:t>Кто </a:t>
            </a:r>
            <a:r>
              <a:rPr lang="ru-RU" sz="4300" dirty="0">
                <a:effectLst/>
                <a:latin typeface="Times New Roman"/>
                <a:ea typeface="Times New Roman"/>
              </a:rPr>
              <a:t>впервые ввел буквенную символику в алгебру, в частности буквенные обозначения для неизвестных?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1. Пифагор		      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3. Лейбниц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2. Диофант		        </a:t>
            </a:r>
            <a:r>
              <a:rPr lang="ru-RU" sz="43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4</a:t>
            </a:r>
            <a:r>
              <a:rPr lang="ru-RU" sz="43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. Виет.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01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836712"/>
            <a:ext cx="8352928" cy="5760640"/>
          </a:xfrm>
        </p:spPr>
        <p:txBody>
          <a:bodyPr>
            <a:noAutofit/>
          </a:bodyPr>
          <a:lstStyle/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4200" u="sng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Вопрос </a:t>
            </a:r>
            <a:r>
              <a:rPr lang="ru-RU" sz="4200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4.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200" dirty="0">
                <a:effectLst/>
                <a:latin typeface="Times New Roman"/>
                <a:ea typeface="Times New Roman"/>
              </a:rPr>
              <a:t>Купцы какой страны называли цену товара, взяв друг друга за руки и нажимая на определенные суставы пальцев. Не оттуда ли пошли слова «ударить по рукам», означавшее заключение торговой сделки?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2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1. </a:t>
            </a:r>
            <a:r>
              <a:rPr lang="ru-RU" sz="42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Китай</a:t>
            </a:r>
            <a:r>
              <a:rPr lang="ru-RU" sz="42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			3. Греция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42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2. Россия			4. </a:t>
            </a:r>
            <a:r>
              <a:rPr lang="ru-RU" sz="42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Египет</a:t>
            </a:r>
            <a:endParaRPr lang="ru-RU" sz="4200" u="sng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  <a:p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148405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1"/>
          </a:xfrm>
        </p:spPr>
        <p:txBody>
          <a:bodyPr>
            <a:noAutofit/>
          </a:bodyPr>
          <a:lstStyle/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2800" u="sng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Вопрос </a:t>
            </a:r>
            <a:r>
              <a:rPr lang="ru-RU" sz="2800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5.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>
                <a:effectLst/>
                <a:latin typeface="Times New Roman"/>
                <a:ea typeface="Times New Roman"/>
              </a:rPr>
              <a:t>Учителя математики часто говорят: «Разжевали теорему, только проглотите». В одном из литературных произведений встречаются такие слова: «Каждая теорема с тщательным доказательством  переписывается на тоненькой облатке чернилами из микстуры от головной боли. Ученик глотает облатку натощак и в течении трех следующих дней не ест ничего, кроме хлеба и воды. Когда облатка переваривается, микстура поднимается в мозг, принося с собой туда же и </a:t>
            </a:r>
            <a:r>
              <a:rPr lang="ru-RU" sz="2800" dirty="0" err="1">
                <a:effectLst/>
                <a:latin typeface="Times New Roman"/>
                <a:ea typeface="Times New Roman"/>
              </a:rPr>
              <a:t>теорему</a:t>
            </a:r>
            <a:r>
              <a:rPr lang="ru-RU" sz="2800" dirty="0" err="1" smtClean="0">
                <a:effectLst/>
                <a:latin typeface="Times New Roman"/>
                <a:ea typeface="Times New Roman"/>
              </a:rPr>
              <a:t>».В</a:t>
            </a:r>
            <a:r>
              <a:rPr lang="ru-RU" sz="28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2800" dirty="0">
                <a:effectLst/>
                <a:latin typeface="Times New Roman"/>
                <a:ea typeface="Times New Roman"/>
              </a:rPr>
              <a:t>какой книге описывается  этот способ обучения математике?</a:t>
            </a: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1</a:t>
            </a:r>
            <a:r>
              <a:rPr lang="ru-RU" sz="28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.«</a:t>
            </a:r>
            <a:r>
              <a:rPr lang="ru-RU" sz="28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Алиса в стране </a:t>
            </a:r>
            <a:r>
              <a:rPr lang="ru-RU" sz="28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чудес»   3.«</a:t>
            </a:r>
            <a:r>
              <a:rPr lang="ru-RU" sz="28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Путешествие Гулливера</a:t>
            </a:r>
            <a:r>
              <a:rPr lang="ru-RU" sz="28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»</a:t>
            </a:r>
            <a:endParaRPr lang="ru-RU" sz="28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  <a:p>
            <a:pPr marL="18288" indent="0">
              <a:buNone/>
              <a:tabLst>
                <a:tab pos="540385" algn="l"/>
                <a:tab pos="630555" algn="l"/>
              </a:tabLst>
            </a:pPr>
            <a:r>
              <a:rPr lang="ru-RU" sz="28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2</a:t>
            </a:r>
            <a:r>
              <a:rPr lang="ru-RU" sz="28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.«</a:t>
            </a:r>
            <a:r>
              <a:rPr lang="ru-RU" sz="28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Приключения Тома </a:t>
            </a:r>
            <a:r>
              <a:rPr lang="ru-RU" sz="2800" dirty="0" err="1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Сойера</a:t>
            </a:r>
            <a:r>
              <a:rPr lang="ru-RU" sz="28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»  4.«</a:t>
            </a:r>
            <a:r>
              <a:rPr lang="ru-RU" sz="2800" dirty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Остров сокровищ</a:t>
            </a:r>
            <a:r>
              <a:rPr lang="ru-RU" sz="2800" dirty="0" smtClean="0">
                <a:solidFill>
                  <a:srgbClr val="00B0F0"/>
                </a:solidFill>
                <a:effectLst/>
                <a:latin typeface="Times New Roman"/>
                <a:ea typeface="Times New Roman"/>
              </a:rPr>
              <a:t>»</a:t>
            </a:r>
            <a:endParaRPr lang="ru-RU" sz="2800" dirty="0">
              <a:solidFill>
                <a:srgbClr val="00B0F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172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1700808"/>
            <a:ext cx="7416824" cy="2498576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7400" b="1" dirty="0" smtClean="0">
                <a:solidFill>
                  <a:srgbClr val="FF0000"/>
                </a:solidFill>
              </a:rPr>
              <a:t>7. Устами младенца</a:t>
            </a:r>
            <a:endParaRPr lang="ru-RU" sz="19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2971800"/>
            <a:ext cx="75406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268761"/>
            <a:ext cx="7091065" cy="261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922" y="476672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8" y="494116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25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35696" y="260649"/>
            <a:ext cx="5688632" cy="648071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3600" b="1" dirty="0" smtClean="0">
                <a:solidFill>
                  <a:srgbClr val="FFC000"/>
                </a:solidFill>
              </a:rPr>
              <a:t>Вопросы 1-ой команде: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712968" cy="5400600"/>
          </a:xfrm>
        </p:spPr>
        <p:txBody>
          <a:bodyPr/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</a:tabLst>
            </a:pPr>
            <a:r>
              <a:rPr lang="ru-RU" sz="3200" dirty="0" smtClean="0">
                <a:effectLst/>
                <a:latin typeface="Times New Roman"/>
                <a:ea typeface="Times New Roman"/>
              </a:rPr>
              <a:t>1. Петя </a:t>
            </a:r>
            <a:r>
              <a:rPr lang="ru-RU" sz="3200" dirty="0">
                <a:effectLst/>
                <a:latin typeface="Times New Roman"/>
                <a:ea typeface="Times New Roman"/>
              </a:rPr>
              <a:t>съел  2 пряника и еще хотел съесть 3 пряника. Сколько всего пряников съел Петя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?</a:t>
            </a:r>
            <a:r>
              <a:rPr lang="ru-RU" sz="3200" dirty="0">
                <a:effectLst/>
                <a:latin typeface="Times New Roman"/>
                <a:ea typeface="Times New Roman"/>
              </a:rPr>
              <a:t/>
            </a:r>
            <a:br>
              <a:rPr lang="ru-RU" sz="3200" dirty="0">
                <a:effectLst/>
                <a:latin typeface="Times New Roman"/>
                <a:ea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2. На </a:t>
            </a:r>
            <a:r>
              <a:rPr lang="ru-RU" sz="3200" dirty="0">
                <a:effectLst/>
                <a:latin typeface="Times New Roman"/>
                <a:ea typeface="Times New Roman"/>
              </a:rPr>
              <a:t>какое число все числа делятся без остатка?   </a:t>
            </a:r>
            <a:br>
              <a:rPr lang="ru-RU" sz="3200" dirty="0">
                <a:effectLst/>
                <a:latin typeface="Times New Roman"/>
                <a:ea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3</a:t>
            </a:r>
            <a:r>
              <a:rPr lang="ru-RU" sz="3200" dirty="0">
                <a:effectLst/>
                <a:latin typeface="Times New Roman"/>
                <a:ea typeface="Times New Roman"/>
              </a:rPr>
              <a:t>. У девочки в левом кармане 8 конфет, а в правом 12 конфет. Сколько надо переложить из правого кармана в левый, чтобы стало поровну? </a:t>
            </a:r>
            <a:br>
              <a:rPr lang="ru-RU" sz="3200" dirty="0">
                <a:effectLst/>
                <a:latin typeface="Times New Roman"/>
                <a:ea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4</a:t>
            </a:r>
            <a:r>
              <a:rPr lang="ru-RU" sz="3200" dirty="0">
                <a:effectLst/>
                <a:latin typeface="Times New Roman"/>
                <a:ea typeface="Times New Roman"/>
              </a:rPr>
              <a:t>. Сколько получится, если сложить наименьшее двузначное число с наименьшим трехзначным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?</a:t>
            </a:r>
            <a:r>
              <a:rPr lang="ru-RU" sz="3200">
                <a:effectLst/>
                <a:latin typeface="Times New Roman"/>
                <a:ea typeface="Times New Roman"/>
              </a:rPr>
              <a:t/>
            </a:r>
            <a:br>
              <a:rPr lang="ru-RU" sz="3200">
                <a:effectLst/>
                <a:latin typeface="Times New Roman"/>
                <a:ea typeface="Times New Roman"/>
              </a:rPr>
            </a:br>
            <a:r>
              <a:rPr lang="ru-RU" sz="3200" smtClean="0">
                <a:effectLst/>
                <a:latin typeface="Times New Roman"/>
                <a:ea typeface="Times New Roman"/>
              </a:rPr>
              <a:t>5</a:t>
            </a:r>
            <a:r>
              <a:rPr lang="ru-RU" sz="3200" dirty="0">
                <a:effectLst/>
                <a:latin typeface="Times New Roman"/>
                <a:ea typeface="Times New Roman"/>
              </a:rPr>
              <a:t>. Когда сумма двух чисел будет в два раза больше слагаемых?	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9673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83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28800"/>
            <a:ext cx="8208912" cy="2714600"/>
          </a:xfrm>
        </p:spPr>
        <p:txBody>
          <a:bodyPr>
            <a:normAutofit fontScale="92500" lnSpcReduction="10000"/>
          </a:bodyPr>
          <a:lstStyle/>
          <a:p>
            <a:pPr marL="18288" indent="0" algn="ctr">
              <a:buNone/>
              <a:tabLst>
                <a:tab pos="540385" algn="l"/>
                <a:tab pos="630555" algn="l"/>
              </a:tabLst>
            </a:pPr>
            <a:endParaRPr lang="ru-RU" sz="2000" dirty="0">
              <a:effectLst/>
              <a:latin typeface="Times New Roman"/>
              <a:ea typeface="Times New Roman"/>
            </a:endParaRPr>
          </a:p>
          <a:p>
            <a:pPr marL="18288" lvl="0" indent="0" algn="ctr">
              <a:buNone/>
            </a:pPr>
            <a:r>
              <a:rPr lang="ru-RU" sz="8000" b="1" dirty="0">
                <a:solidFill>
                  <a:srgbClr val="FF0000"/>
                </a:solidFill>
              </a:rPr>
              <a:t>8</a:t>
            </a:r>
            <a:r>
              <a:rPr lang="ru-RU" sz="8000" b="1" dirty="0" smtClean="0">
                <a:solidFill>
                  <a:srgbClr val="FF0000"/>
                </a:solidFill>
              </a:rPr>
              <a:t>. Конкурс капитанов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2068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25144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3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685801"/>
            <a:ext cx="7258000" cy="3657599"/>
          </a:xfrm>
        </p:spPr>
        <p:txBody>
          <a:bodyPr>
            <a:normAutofit fontScale="92500" lnSpcReduction="10000"/>
          </a:bodyPr>
          <a:lstStyle/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5200" u="sng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Вопрос 1</a:t>
            </a:r>
            <a:r>
              <a:rPr lang="ru-RU" sz="5200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.</a:t>
            </a:r>
          </a:p>
          <a:p>
            <a:pPr marL="18288" lvl="0" indent="0">
              <a:buNone/>
              <a:tabLst>
                <a:tab pos="540385" algn="l"/>
                <a:tab pos="630555" algn="l"/>
              </a:tabLst>
            </a:pPr>
            <a:endParaRPr lang="ru-RU" sz="4300" u="sng" dirty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5400" dirty="0" smtClean="0">
                <a:effectLst/>
                <a:latin typeface="Times New Roman"/>
                <a:ea typeface="Times New Roman"/>
              </a:rPr>
              <a:t>Является </a:t>
            </a:r>
            <a:r>
              <a:rPr lang="ru-RU" sz="5400" dirty="0">
                <a:effectLst/>
                <a:latin typeface="Times New Roman"/>
                <a:ea typeface="Times New Roman"/>
              </a:rPr>
              <a:t>ли это слово математическим термином?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54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685801"/>
            <a:ext cx="7560840" cy="5335487"/>
          </a:xfrm>
        </p:spPr>
        <p:txBody>
          <a:bodyPr>
            <a:normAutofit fontScale="85000" lnSpcReduction="10000"/>
          </a:bodyPr>
          <a:lstStyle/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6200" u="sng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Вопрос </a:t>
            </a:r>
            <a:r>
              <a:rPr lang="ru-RU" sz="6200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2.</a:t>
            </a:r>
            <a:endParaRPr lang="ru-RU" sz="6200" u="sng" dirty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marL="18288" lvl="0" indent="0">
              <a:buNone/>
              <a:tabLst>
                <a:tab pos="540385" algn="l"/>
                <a:tab pos="630555" algn="l"/>
              </a:tabLst>
            </a:pPr>
            <a:endParaRPr lang="ru-RU" sz="4000" u="sng" dirty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marL="18288" lvl="0" indent="0">
              <a:buNone/>
              <a:tabLst>
                <a:tab pos="540385" algn="l"/>
                <a:tab pos="630555" algn="l"/>
              </a:tabLst>
            </a:pPr>
            <a:r>
              <a:rPr lang="ru-RU" sz="7000" dirty="0" smtClean="0">
                <a:effectLst/>
                <a:latin typeface="Times New Roman"/>
                <a:ea typeface="Times New Roman"/>
              </a:rPr>
              <a:t>Составить </a:t>
            </a:r>
            <a:r>
              <a:rPr lang="ru-RU" sz="7000" dirty="0">
                <a:effectLst/>
                <a:latin typeface="Times New Roman"/>
                <a:ea typeface="Times New Roman"/>
              </a:rPr>
              <a:t>как можно больше слов из букв </a:t>
            </a:r>
            <a:r>
              <a:rPr lang="ru-RU" sz="7000" dirty="0" smtClean="0">
                <a:effectLst/>
                <a:latin typeface="Times New Roman"/>
                <a:ea typeface="Times New Roman"/>
              </a:rPr>
              <a:t>слова (е=ё) </a:t>
            </a:r>
            <a:r>
              <a:rPr lang="ru-RU" sz="7800" dirty="0" smtClean="0">
                <a:effectLst/>
                <a:latin typeface="Times New Roman"/>
                <a:ea typeface="Times New Roman"/>
              </a:rPr>
              <a:t>«</a:t>
            </a:r>
            <a:r>
              <a:rPr lang="ru-RU" sz="7800" b="1" dirty="0">
                <a:effectLst/>
                <a:latin typeface="Times New Roman"/>
                <a:ea typeface="Times New Roman"/>
              </a:rPr>
              <a:t>ТРЕУГОЛЬНИК</a:t>
            </a:r>
            <a:r>
              <a:rPr lang="ru-RU" sz="7800" dirty="0">
                <a:effectLst/>
                <a:latin typeface="Times New Roman"/>
                <a:ea typeface="Times New Roman"/>
              </a:rPr>
              <a:t>» </a:t>
            </a:r>
            <a:endParaRPr lang="ru-RU" sz="7800" dirty="0">
              <a:solidFill>
                <a:prstClr val="white"/>
              </a:solidFill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04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1917229"/>
            <a:ext cx="7113984" cy="2951931"/>
          </a:xfrm>
        </p:spPr>
        <p:txBody>
          <a:bodyPr/>
          <a:lstStyle/>
          <a:p>
            <a:pPr marL="18288" lvl="0" indent="0" algn="ctr">
              <a:buNone/>
            </a:pPr>
            <a:r>
              <a:rPr lang="ru-RU" sz="7400" b="1" dirty="0" smtClean="0">
                <a:solidFill>
                  <a:srgbClr val="FF0000"/>
                </a:solidFill>
              </a:rPr>
              <a:t>9. Гонка за лидером</a:t>
            </a:r>
            <a:endParaRPr lang="ru-RU" sz="19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085184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764704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85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685801"/>
            <a:ext cx="6897960" cy="1735087"/>
          </a:xfrm>
        </p:spPr>
        <p:txBody>
          <a:bodyPr>
            <a:normAutofit fontScale="92500"/>
          </a:bodyPr>
          <a:lstStyle/>
          <a:p>
            <a:pPr marL="18288" indent="0">
              <a:buNone/>
            </a:pPr>
            <a:r>
              <a:rPr lang="ru-RU" sz="6600" dirty="0">
                <a:solidFill>
                  <a:prstClr val="white"/>
                </a:solidFill>
                <a:effectLst/>
                <a:latin typeface="Calibri"/>
                <a:ea typeface="+mj-ea"/>
                <a:cs typeface="+mj-cs"/>
              </a:rPr>
              <a:t>Игра  </a:t>
            </a:r>
            <a:r>
              <a:rPr lang="ru-RU" sz="6600" i="1" dirty="0">
                <a:solidFill>
                  <a:prstClr val="white"/>
                </a:solidFill>
                <a:effectLst/>
                <a:latin typeface="Calibri"/>
                <a:ea typeface="+mj-ea"/>
                <a:cs typeface="+mj-cs"/>
              </a:rPr>
              <a:t> «</a:t>
            </a:r>
            <a:r>
              <a:rPr lang="ru-RU" sz="6600" i="1" dirty="0" smtClean="0">
                <a:solidFill>
                  <a:srgbClr val="00B050"/>
                </a:solidFill>
                <a:effectLst/>
                <a:latin typeface="Calibri"/>
                <a:ea typeface="+mj-ea"/>
                <a:cs typeface="+mj-cs"/>
              </a:rPr>
              <a:t>Молодец !</a:t>
            </a:r>
            <a:r>
              <a:rPr lang="ru-RU" sz="6600" i="1" dirty="0" smtClean="0">
                <a:solidFill>
                  <a:prstClr val="white"/>
                </a:solidFill>
                <a:effectLst/>
                <a:latin typeface="Calibri"/>
                <a:ea typeface="+mj-ea"/>
                <a:cs typeface="+mj-cs"/>
              </a:rPr>
              <a:t>»</a:t>
            </a:r>
            <a:endParaRPr lang="ru-RU" sz="6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96952"/>
            <a:ext cx="4464496" cy="227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25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0649"/>
            <a:ext cx="8136904" cy="6264696"/>
          </a:xfrm>
        </p:spPr>
        <p:txBody>
          <a:bodyPr>
            <a:noAutofit/>
          </a:bodyPr>
          <a:lstStyle/>
          <a:p>
            <a:pPr marL="0" indent="279400">
              <a:spcBef>
                <a:spcPts val="0"/>
              </a:spcBef>
              <a:buNone/>
              <a:tabLst>
                <a:tab pos="540385" algn="l"/>
                <a:tab pos="630555" algn="l"/>
              </a:tabLst>
            </a:pPr>
            <a:r>
              <a:rPr lang="ru-RU" sz="3200" dirty="0">
                <a:effectLst/>
                <a:latin typeface="Times New Roman"/>
                <a:ea typeface="Times New Roman"/>
              </a:rPr>
              <a:t>Р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асшифровать фразы</a:t>
            </a:r>
            <a:r>
              <a:rPr lang="ru-RU" sz="3200" dirty="0">
                <a:effectLst/>
                <a:latin typeface="Times New Roman"/>
                <a:ea typeface="Times New Roman"/>
              </a:rPr>
              <a:t>, 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соответствующими словами, оканчивающимися </a:t>
            </a:r>
            <a:r>
              <a:rPr lang="ru-RU" sz="3200" dirty="0">
                <a:effectLst/>
                <a:latin typeface="Times New Roman"/>
                <a:ea typeface="Times New Roman"/>
              </a:rPr>
              <a:t>на – ЕЦ. </a:t>
            </a:r>
          </a:p>
          <a:p>
            <a:pPr marL="0" indent="279400">
              <a:spcBef>
                <a:spcPts val="0"/>
              </a:spcBef>
              <a:buNone/>
              <a:tabLst>
                <a:tab pos="540385" algn="l"/>
                <a:tab pos="630555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1. Умный человек</a:t>
            </a: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2. Торговал </a:t>
            </a:r>
            <a:r>
              <a:rPr lang="ru-RU" sz="3600" dirty="0">
                <a:effectLst/>
                <a:latin typeface="Times New Roman"/>
                <a:ea typeface="Times New Roman"/>
              </a:rPr>
              <a:t>на </a:t>
            </a:r>
            <a:r>
              <a:rPr lang="ru-RU" sz="3600" dirty="0" smtClean="0">
                <a:effectLst/>
                <a:latin typeface="Times New Roman"/>
                <a:ea typeface="Times New Roman"/>
              </a:rPr>
              <a:t>Руси</a:t>
            </a:r>
            <a:endParaRPr lang="ru-RU" sz="3600" dirty="0">
              <a:effectLst/>
              <a:latin typeface="Times New Roman"/>
              <a:ea typeface="Times New Roman"/>
            </a:endParaRP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3. Делает подковы</a:t>
            </a:r>
            <a:endParaRPr lang="ru-RU" sz="3600" dirty="0">
              <a:effectLst/>
              <a:latin typeface="Times New Roman"/>
              <a:ea typeface="Times New Roman"/>
            </a:endParaRP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4. Остался </a:t>
            </a:r>
            <a:r>
              <a:rPr lang="ru-RU" sz="3600" dirty="0">
                <a:effectLst/>
                <a:latin typeface="Times New Roman"/>
                <a:ea typeface="Times New Roman"/>
              </a:rPr>
              <a:t>без </a:t>
            </a:r>
            <a:r>
              <a:rPr lang="ru-RU" sz="3600" dirty="0" smtClean="0">
                <a:effectLst/>
                <a:latin typeface="Times New Roman"/>
                <a:ea typeface="Times New Roman"/>
              </a:rPr>
              <a:t>жены</a:t>
            </a: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5. Венчает дело</a:t>
            </a: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6. Не самка</a:t>
            </a:r>
            <a:endParaRPr lang="ru-RU" sz="3600" dirty="0">
              <a:effectLst/>
              <a:latin typeface="Times New Roman"/>
              <a:ea typeface="Times New Roman"/>
            </a:endParaRP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7. Школьная сумка</a:t>
            </a: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8. Горькое </a:t>
            </a:r>
            <a:r>
              <a:rPr lang="ru-RU" sz="3600" dirty="0">
                <a:effectLst/>
                <a:latin typeface="Times New Roman"/>
                <a:ea typeface="Times New Roman"/>
              </a:rPr>
              <a:t>растение 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marL="0" lvl="3" indent="279400">
              <a:spcBef>
                <a:spcPts val="0"/>
              </a:spcBef>
              <a:spcAft>
                <a:spcPts val="0"/>
              </a:spcAft>
              <a:buNone/>
              <a:tabLst>
                <a:tab pos="1828800" algn="l"/>
              </a:tabLst>
            </a:pPr>
            <a:r>
              <a:rPr lang="ru-RU" sz="3600" dirty="0" smtClean="0">
                <a:effectLst/>
                <a:latin typeface="Times New Roman"/>
                <a:ea typeface="Times New Roman"/>
              </a:rPr>
              <a:t>9. Скрывается </a:t>
            </a:r>
            <a:r>
              <a:rPr lang="ru-RU" sz="3600" dirty="0">
                <a:effectLst/>
                <a:latin typeface="Times New Roman"/>
                <a:ea typeface="Times New Roman"/>
              </a:rPr>
              <a:t>от милиции </a:t>
            </a:r>
          </a:p>
        </p:txBody>
      </p:sp>
    </p:spTree>
    <p:extLst>
      <p:ext uri="{BB962C8B-B14F-4D97-AF65-F5344CB8AC3E}">
        <p14:creationId xmlns:p14="http://schemas.microsoft.com/office/powerpoint/2010/main" val="423203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80920" cy="5688632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5400" b="1" dirty="0" smtClean="0">
                <a:ln w="24500" cmpd="dbl">
                  <a:solidFill>
                    <a:srgbClr val="297FD5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297FD5">
                        <a:tint val="10000"/>
                        <a:satMod val="155000"/>
                      </a:srgbClr>
                    </a:gs>
                    <a:gs pos="60000">
                      <a:srgbClr val="297FD5">
                        <a:tint val="30000"/>
                        <a:satMod val="155000"/>
                      </a:srgbClr>
                    </a:gs>
                    <a:gs pos="100000">
                      <a:srgbClr val="297FD5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ea typeface="+mj-ea"/>
                <a:cs typeface="+mj-cs"/>
              </a:rPr>
              <a:t>МАТЕМАТИЧЕСКАЯ РАЗМИНКА</a:t>
            </a:r>
            <a:endParaRPr lang="ru-RU" sz="5400" b="1" dirty="0" smtClean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858218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1043608" y="4581128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5796136" y="1470194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59" y="1538288"/>
            <a:ext cx="12985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467657"/>
            <a:ext cx="12985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031154"/>
            <a:ext cx="12985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4" y="5158154"/>
            <a:ext cx="12985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711" y="4052033"/>
            <a:ext cx="12985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172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685801"/>
            <a:ext cx="7776864" cy="540749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1268760"/>
            <a:ext cx="922968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Таблица  </a:t>
            </a:r>
          </a:p>
          <a:p>
            <a:pPr algn="ctr"/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Умножения</a:t>
            </a:r>
            <a:endParaRPr lang="ru-RU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177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672" y="692696"/>
            <a:ext cx="5976664" cy="4680520"/>
          </a:xfrm>
        </p:spPr>
        <p:txBody>
          <a:bodyPr>
            <a:normAutofit fontScale="25000" lnSpcReduction="20000"/>
          </a:bodyPr>
          <a:lstStyle/>
          <a:p>
            <a:pPr marL="18288" indent="0">
              <a:buNone/>
            </a:pPr>
            <a:r>
              <a:rPr lang="ru-RU" sz="14400" b="1" dirty="0">
                <a:solidFill>
                  <a:srgbClr val="FFFF00"/>
                </a:solidFill>
                <a:effectLst/>
              </a:rPr>
              <a:t> </a:t>
            </a:r>
            <a:r>
              <a:rPr lang="ru-RU" sz="14400" b="1" dirty="0" smtClean="0">
                <a:solidFill>
                  <a:srgbClr val="FFFF00"/>
                </a:solidFill>
                <a:effectLst/>
              </a:rPr>
              <a:t>              </a:t>
            </a:r>
            <a:endParaRPr lang="ru-RU" sz="14400" b="1" dirty="0">
              <a:solidFill>
                <a:srgbClr val="FFFF00"/>
              </a:solidFill>
              <a:effectLst/>
            </a:endParaRPr>
          </a:p>
          <a:p>
            <a:pPr marL="18288" indent="0">
              <a:buNone/>
            </a:pPr>
            <a:r>
              <a:rPr lang="ru-RU" sz="14400" b="1" dirty="0">
                <a:solidFill>
                  <a:srgbClr val="FFFF00"/>
                </a:solidFill>
                <a:effectLst/>
              </a:rPr>
              <a:t>						</a:t>
            </a:r>
            <a:endParaRPr lang="ru-RU" sz="14400" dirty="0">
              <a:solidFill>
                <a:srgbClr val="FFFF00"/>
              </a:solidFill>
              <a:effectLst/>
            </a:endParaRPr>
          </a:p>
          <a:p>
            <a:pPr marL="18288" indent="0" algn="ctr">
              <a:buNone/>
            </a:pPr>
            <a:r>
              <a:rPr lang="ru-RU" sz="14400" b="1" dirty="0" smtClean="0">
                <a:solidFill>
                  <a:srgbClr val="FFFF00"/>
                </a:solidFill>
                <a:effectLst/>
              </a:rPr>
              <a:t>                                 </a:t>
            </a:r>
          </a:p>
          <a:p>
            <a:pPr marL="18288" indent="0" algn="ctr">
              <a:buNone/>
            </a:pPr>
            <a:endParaRPr lang="ru-RU" sz="14400" b="1" dirty="0">
              <a:solidFill>
                <a:srgbClr val="FFFF00"/>
              </a:solidFill>
              <a:effectLst/>
            </a:endParaRPr>
          </a:p>
          <a:p>
            <a:pPr marL="18288" indent="0" algn="ctr">
              <a:buNone/>
            </a:pPr>
            <a:r>
              <a:rPr lang="ru-RU" sz="17600" b="1" dirty="0" smtClean="0">
                <a:solidFill>
                  <a:srgbClr val="FFFF00"/>
                </a:solidFill>
                <a:effectLst/>
              </a:rPr>
              <a:t> </a:t>
            </a:r>
          </a:p>
          <a:p>
            <a:pPr marL="18288" indent="0" algn="ctr">
              <a:buNone/>
            </a:pPr>
            <a:r>
              <a:rPr lang="ru-RU" sz="17600" b="1" dirty="0" smtClean="0">
                <a:solidFill>
                  <a:srgbClr val="FFFF00"/>
                </a:solidFill>
                <a:effectLst/>
              </a:rPr>
              <a:t>5 </a:t>
            </a:r>
            <a:r>
              <a:rPr lang="ru-RU" sz="17600" b="1" dirty="0">
                <a:solidFill>
                  <a:srgbClr val="FFFF00"/>
                </a:solidFill>
                <a:effectLst/>
              </a:rPr>
              <a:t>х 9 </a:t>
            </a:r>
            <a:r>
              <a:rPr lang="ru-RU" sz="17600" b="1" dirty="0" smtClean="0">
                <a:solidFill>
                  <a:srgbClr val="FFFF00"/>
                </a:solidFill>
                <a:effectLst/>
              </a:rPr>
              <a:t>= …   </a:t>
            </a:r>
            <a:r>
              <a:rPr lang="ru-RU" sz="17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/>
              </a:rPr>
              <a:t>Ю</a:t>
            </a:r>
            <a:endParaRPr lang="ru-RU" sz="17600" b="1" dirty="0">
              <a:solidFill>
                <a:srgbClr val="FFFF00"/>
              </a:solidFill>
              <a:effectLst/>
            </a:endParaRPr>
          </a:p>
          <a:p>
            <a:pPr marL="18288" indent="0" algn="ctr">
              <a:buNone/>
            </a:pPr>
            <a:r>
              <a:rPr lang="ru-RU" sz="17600" b="1" dirty="0" smtClean="0">
                <a:solidFill>
                  <a:srgbClr val="FFFF00"/>
                </a:solidFill>
                <a:effectLst/>
              </a:rPr>
              <a:t>9 </a:t>
            </a:r>
            <a:r>
              <a:rPr lang="ru-RU" sz="17600" b="1" dirty="0">
                <a:solidFill>
                  <a:srgbClr val="FFFF00"/>
                </a:solidFill>
                <a:effectLst/>
              </a:rPr>
              <a:t>х 10 = </a:t>
            </a:r>
            <a:r>
              <a:rPr lang="ru-RU" sz="176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… Ж </a:t>
            </a:r>
            <a:endParaRPr lang="ru-RU" sz="17600" b="1" dirty="0">
              <a:solidFill>
                <a:srgbClr val="FFFF00"/>
              </a:solidFill>
              <a:effectLst/>
            </a:endParaRPr>
          </a:p>
          <a:p>
            <a:pPr marL="18288" indent="0" algn="ctr">
              <a:buNone/>
            </a:pPr>
            <a:r>
              <a:rPr lang="ru-RU" sz="17600" b="1" dirty="0">
                <a:solidFill>
                  <a:srgbClr val="FFFF00"/>
                </a:solidFill>
                <a:effectLst/>
              </a:rPr>
              <a:t> </a:t>
            </a:r>
            <a:r>
              <a:rPr lang="ru-RU" sz="17600" b="1" dirty="0" smtClean="0">
                <a:solidFill>
                  <a:srgbClr val="FFFF00"/>
                </a:solidFill>
                <a:effectLst/>
              </a:rPr>
              <a:t>9 </a:t>
            </a:r>
            <a:r>
              <a:rPr lang="ru-RU" sz="17600" b="1" dirty="0">
                <a:solidFill>
                  <a:srgbClr val="FFFF00"/>
                </a:solidFill>
                <a:effectLst/>
              </a:rPr>
              <a:t>х 9 = </a:t>
            </a:r>
            <a:r>
              <a:rPr lang="ru-RU" sz="17600" b="1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…   </a:t>
            </a:r>
            <a:r>
              <a:rPr lang="ru-RU" sz="17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Е</a:t>
            </a:r>
            <a:r>
              <a:rPr lang="ru-RU" sz="17600" b="1" dirty="0">
                <a:solidFill>
                  <a:srgbClr val="FFFF00"/>
                </a:solidFill>
                <a:effectLst/>
              </a:rPr>
              <a:t>	</a:t>
            </a:r>
          </a:p>
          <a:p>
            <a:pPr marL="18288" indent="0" algn="ctr">
              <a:buNone/>
            </a:pPr>
            <a:r>
              <a:rPr lang="ru-RU" sz="17600" b="1" dirty="0" smtClean="0">
                <a:solidFill>
                  <a:srgbClr val="FFFF00"/>
                </a:solidFill>
                <a:effectLst/>
              </a:rPr>
              <a:t>6 </a:t>
            </a:r>
            <a:r>
              <a:rPr lang="ru-RU" sz="17600" b="1" dirty="0">
                <a:solidFill>
                  <a:srgbClr val="FFFF00"/>
                </a:solidFill>
                <a:effectLst/>
              </a:rPr>
              <a:t>х 8 = </a:t>
            </a:r>
            <a:r>
              <a:rPr lang="ru-RU" sz="176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…   </a:t>
            </a:r>
            <a:r>
              <a:rPr lang="ru-RU" sz="17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</a:t>
            </a:r>
            <a:endParaRPr lang="ru-RU" sz="17600" b="1" dirty="0"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marL="18288" indent="0" algn="ctr">
              <a:buNone/>
            </a:pPr>
            <a:r>
              <a:rPr lang="ru-RU" sz="17600" b="1" dirty="0" smtClean="0">
                <a:solidFill>
                  <a:srgbClr val="FFFF00"/>
                </a:solidFill>
                <a:effectLst/>
              </a:rPr>
              <a:t>8 </a:t>
            </a:r>
            <a:r>
              <a:rPr lang="ru-RU" sz="17600" b="1" dirty="0">
                <a:solidFill>
                  <a:srgbClr val="FFFF00"/>
                </a:solidFill>
                <a:effectLst/>
              </a:rPr>
              <a:t>х 7 = …  </a:t>
            </a:r>
            <a:r>
              <a:rPr lang="ru-RU" sz="17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Л</a:t>
            </a:r>
            <a:endParaRPr lang="ru-RU" sz="14400" b="1" dirty="0" smtClean="0">
              <a:solidFill>
                <a:srgbClr val="FFFF00"/>
              </a:solidFill>
              <a:effectLst/>
            </a:endParaRPr>
          </a:p>
          <a:p>
            <a:pPr marL="18288" indent="0" algn="ctr">
              <a:buNone/>
            </a:pPr>
            <a:r>
              <a:rPr lang="ru-RU" sz="14400" b="1" dirty="0">
                <a:solidFill>
                  <a:srgbClr val="FFFF00"/>
                </a:solidFill>
                <a:effectLst/>
              </a:rPr>
              <a:t>				</a:t>
            </a:r>
          </a:p>
          <a:p>
            <a:pPr marL="18288" indent="0" algn="ctr">
              <a:buNone/>
            </a:pPr>
            <a:endParaRPr lang="ru-RU" sz="14400" b="1" dirty="0" smtClean="0">
              <a:solidFill>
                <a:srgbClr val="FFFF00"/>
              </a:solidFill>
              <a:effectLst/>
            </a:endParaRPr>
          </a:p>
          <a:p>
            <a:pPr marL="18288" indent="0">
              <a:buNone/>
            </a:pPr>
            <a:endParaRPr lang="ru-RU" sz="14400" b="1" dirty="0">
              <a:solidFill>
                <a:srgbClr val="FFFF00"/>
              </a:solidFill>
              <a:effectLst/>
            </a:endParaRPr>
          </a:p>
          <a:p>
            <a:pPr marL="18288" indent="0">
              <a:buNone/>
            </a:pPr>
            <a:endParaRPr lang="ru-RU" sz="14400" b="1" dirty="0" smtClean="0">
              <a:solidFill>
                <a:srgbClr val="FFFF00"/>
              </a:solidFill>
              <a:effectLst/>
            </a:endParaRPr>
          </a:p>
          <a:p>
            <a:pPr marL="18288" indent="0">
              <a:buNone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876800"/>
            <a:ext cx="8321040" cy="164854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/>
              </a:rPr>
              <a:t>   90</a:t>
            </a:r>
            <a:r>
              <a:rPr lang="ru-RU" b="1" dirty="0">
                <a:solidFill>
                  <a:srgbClr val="FF0000"/>
                </a:solidFill>
                <a:effectLst/>
              </a:rPr>
              <a:t>;   81;   56;   48;     45;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0" y="1697922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3216508adcc0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>
            <a:fillRect/>
          </a:stretch>
        </p:blipFill>
        <p:spPr bwMode="auto">
          <a:xfrm>
            <a:off x="7596336" y="118240"/>
            <a:ext cx="12001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79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59832" y="260649"/>
            <a:ext cx="3096344" cy="1008111"/>
          </a:xfrm>
        </p:spPr>
        <p:txBody>
          <a:bodyPr>
            <a:normAutofit/>
          </a:bodyPr>
          <a:lstStyle/>
          <a:p>
            <a:pPr marL="18288" lvl="0" indent="0" algn="ctr">
              <a:buNone/>
            </a:pPr>
            <a:r>
              <a:rPr lang="ru-RU" sz="3600" b="1" dirty="0" smtClean="0">
                <a:solidFill>
                  <a:srgbClr val="FFC000"/>
                </a:solidFill>
              </a:rPr>
              <a:t>ОТВЕТЫ:</a:t>
            </a:r>
            <a:endParaRPr lang="ru-RU" sz="36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1412776"/>
            <a:ext cx="7755200" cy="4896544"/>
          </a:xfrm>
        </p:spPr>
        <p:txBody>
          <a:bodyPr/>
          <a:lstStyle/>
          <a:p>
            <a:r>
              <a:rPr lang="ru-RU" sz="5400" dirty="0" smtClean="0">
                <a:effectLst/>
                <a:latin typeface="Times New Roman"/>
                <a:ea typeface="Times New Roman"/>
              </a:rPr>
              <a:t>1. </a:t>
            </a:r>
            <a:r>
              <a:rPr lang="ru-RU" sz="5400" i="1" dirty="0" smtClean="0">
                <a:effectLst/>
                <a:latin typeface="Times New Roman"/>
                <a:ea typeface="Times New Roman"/>
              </a:rPr>
              <a:t>2 пряника</a:t>
            </a:r>
            <a:r>
              <a:rPr lang="ru-RU" sz="4800" dirty="0"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effectLst/>
                <a:latin typeface="Times New Roman"/>
                <a:ea typeface="Times New Roman"/>
              </a:rPr>
            </a:br>
            <a:r>
              <a:rPr lang="ru-RU" sz="5400" dirty="0" smtClean="0">
                <a:effectLst/>
                <a:latin typeface="Times New Roman"/>
                <a:ea typeface="Times New Roman"/>
              </a:rPr>
              <a:t>2. </a:t>
            </a:r>
            <a:r>
              <a:rPr lang="ru-RU" sz="5400" i="1" dirty="0" smtClean="0">
                <a:effectLst/>
                <a:latin typeface="Times New Roman"/>
                <a:ea typeface="Times New Roman"/>
              </a:rPr>
              <a:t>на 1</a:t>
            </a:r>
            <a:r>
              <a:rPr lang="ru-RU" sz="4800" dirty="0"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effectLst/>
                <a:latin typeface="Times New Roman"/>
                <a:ea typeface="Times New Roman"/>
              </a:rPr>
            </a:br>
            <a:r>
              <a:rPr lang="ru-RU" sz="5400" dirty="0">
                <a:effectLst/>
                <a:latin typeface="Times New Roman"/>
                <a:ea typeface="Times New Roman"/>
              </a:rPr>
              <a:t>3. </a:t>
            </a:r>
            <a:r>
              <a:rPr lang="ru-RU" sz="5400" i="1" dirty="0" smtClean="0">
                <a:effectLst/>
                <a:latin typeface="Times New Roman"/>
                <a:ea typeface="Times New Roman"/>
              </a:rPr>
              <a:t>2 конфеты</a:t>
            </a:r>
            <a:r>
              <a:rPr lang="ru-RU" sz="4800" dirty="0"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effectLst/>
                <a:latin typeface="Times New Roman"/>
                <a:ea typeface="Times New Roman"/>
              </a:rPr>
            </a:br>
            <a:r>
              <a:rPr lang="ru-RU" sz="5400" dirty="0">
                <a:effectLst/>
                <a:latin typeface="Times New Roman"/>
                <a:ea typeface="Times New Roman"/>
              </a:rPr>
              <a:t>4. </a:t>
            </a:r>
            <a:r>
              <a:rPr lang="ru-RU" sz="5400" i="1" dirty="0" smtClean="0">
                <a:effectLst/>
                <a:latin typeface="Times New Roman"/>
                <a:ea typeface="Times New Roman"/>
              </a:rPr>
              <a:t>10+100=110</a:t>
            </a:r>
            <a:r>
              <a:rPr lang="ru-RU" sz="4800" dirty="0"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effectLst/>
                <a:latin typeface="Times New Roman"/>
                <a:ea typeface="Times New Roman"/>
              </a:rPr>
            </a:br>
            <a:r>
              <a:rPr lang="ru-RU" sz="5400" dirty="0">
                <a:effectLst/>
                <a:latin typeface="Times New Roman"/>
                <a:ea typeface="Times New Roman"/>
              </a:rPr>
              <a:t>5. </a:t>
            </a:r>
            <a:r>
              <a:rPr lang="ru-RU" sz="5400" i="1" dirty="0" smtClean="0">
                <a:effectLst/>
                <a:latin typeface="Times New Roman"/>
                <a:ea typeface="Times New Roman"/>
              </a:rPr>
              <a:t>когда </a:t>
            </a:r>
            <a:r>
              <a:rPr lang="ru-RU" sz="5400" i="1" dirty="0">
                <a:effectLst/>
                <a:latin typeface="Times New Roman"/>
                <a:ea typeface="Times New Roman"/>
              </a:rPr>
              <a:t>слагаемые </a:t>
            </a:r>
            <a:r>
              <a:rPr lang="ru-RU" sz="5400" i="1" dirty="0" smtClean="0">
                <a:effectLst/>
                <a:latin typeface="Times New Roman"/>
                <a:ea typeface="Times New Roman"/>
              </a:rPr>
              <a:t>равны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48680"/>
            <a:ext cx="11953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02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85801"/>
            <a:ext cx="7690048" cy="396733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86710"/>
            <a:ext cx="8892480" cy="67712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268761"/>
            <a:ext cx="6480719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72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ru-RU" sz="9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ЖЕЛАЮ</a:t>
            </a:r>
            <a:endParaRPr lang="ru-RU" sz="9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499093" y="169888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7380312" y="86710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3216508adcc0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>
            <a:fillRect/>
          </a:stretch>
        </p:blipFill>
        <p:spPr bwMode="auto">
          <a:xfrm>
            <a:off x="595069" y="4380102"/>
            <a:ext cx="12001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16854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14;  27;  12;  25;  4;  40;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594" y="188840"/>
            <a:ext cx="850985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/>
              <a:t>			</a:t>
            </a:r>
            <a:r>
              <a:rPr lang="ru-RU" sz="4400" b="1" dirty="0" smtClean="0">
                <a:solidFill>
                  <a:srgbClr val="FFFF00"/>
                </a:solidFill>
              </a:rPr>
              <a:t>2 </a:t>
            </a:r>
            <a:r>
              <a:rPr lang="ru-RU" sz="4400" b="1" dirty="0">
                <a:solidFill>
                  <a:srgbClr val="FFFF00"/>
                </a:solidFill>
              </a:rPr>
              <a:t>х 7 = …  Х</a:t>
            </a:r>
            <a:endParaRPr lang="ru-RU" sz="4400" dirty="0">
              <a:solidFill>
                <a:srgbClr val="FFFF00"/>
              </a:solidFill>
            </a:endParaRPr>
          </a:p>
          <a:p>
            <a:r>
              <a:rPr lang="ru-RU" sz="4400" b="1" dirty="0">
                <a:solidFill>
                  <a:srgbClr val="FFFF00"/>
                </a:solidFill>
              </a:rPr>
              <a:t>			</a:t>
            </a:r>
            <a:r>
              <a:rPr lang="ru-RU" sz="4400" b="1" dirty="0" smtClean="0">
                <a:solidFill>
                  <a:srgbClr val="FFFF00"/>
                </a:solidFill>
              </a:rPr>
              <a:t>5 х </a:t>
            </a:r>
            <a:r>
              <a:rPr lang="ru-RU" sz="4400" b="1" dirty="0">
                <a:solidFill>
                  <a:srgbClr val="FFFF00"/>
                </a:solidFill>
              </a:rPr>
              <a:t>5  </a:t>
            </a:r>
            <a:r>
              <a:rPr lang="ru-RU" sz="4400" b="1" dirty="0" smtClean="0">
                <a:solidFill>
                  <a:srgbClr val="FFFF00"/>
                </a:solidFill>
              </a:rPr>
              <a:t>= … П</a:t>
            </a:r>
            <a:endParaRPr lang="ru-RU" sz="4400" dirty="0">
              <a:solidFill>
                <a:srgbClr val="FFFF00"/>
              </a:solidFill>
            </a:endParaRPr>
          </a:p>
          <a:p>
            <a:r>
              <a:rPr lang="ru-RU" sz="4400" b="1" dirty="0">
                <a:solidFill>
                  <a:srgbClr val="FFFF00"/>
                </a:solidFill>
              </a:rPr>
              <a:t>	</a:t>
            </a:r>
            <a:r>
              <a:rPr lang="ru-RU" sz="4400" b="1" dirty="0" smtClean="0">
                <a:solidFill>
                  <a:srgbClr val="FFFF00"/>
                </a:solidFill>
              </a:rPr>
              <a:t>             2 </a:t>
            </a:r>
            <a:r>
              <a:rPr lang="ru-RU" sz="4400" b="1" dirty="0">
                <a:solidFill>
                  <a:srgbClr val="FFFF00"/>
                </a:solidFill>
              </a:rPr>
              <a:t>х 2 </a:t>
            </a:r>
            <a:r>
              <a:rPr lang="ru-RU" sz="4400" b="1" dirty="0" smtClean="0">
                <a:solidFill>
                  <a:srgbClr val="FFFF00"/>
                </a:solidFill>
              </a:rPr>
              <a:t>= …     </a:t>
            </a:r>
            <a:r>
              <a:rPr lang="ru-RU" sz="4400" b="1" dirty="0">
                <a:solidFill>
                  <a:srgbClr val="FFFF00"/>
                </a:solidFill>
              </a:rPr>
              <a:t>!</a:t>
            </a:r>
            <a:endParaRPr lang="ru-RU" sz="4400" dirty="0">
              <a:solidFill>
                <a:srgbClr val="FFFF00"/>
              </a:solidFill>
            </a:endParaRPr>
          </a:p>
          <a:p>
            <a:r>
              <a:rPr lang="ru-RU" sz="4400" b="1" dirty="0">
                <a:solidFill>
                  <a:srgbClr val="FFFF00"/>
                </a:solidFill>
              </a:rPr>
              <a:t>	</a:t>
            </a:r>
            <a:r>
              <a:rPr lang="ru-RU" sz="4400" b="1" dirty="0" smtClean="0">
                <a:solidFill>
                  <a:srgbClr val="FFFF00"/>
                </a:solidFill>
              </a:rPr>
              <a:t>              5 х 8 </a:t>
            </a:r>
            <a:r>
              <a:rPr lang="ru-RU" sz="4400" b="1" dirty="0">
                <a:solidFill>
                  <a:srgbClr val="FFFF00"/>
                </a:solidFill>
              </a:rPr>
              <a:t>= …  У                 </a:t>
            </a:r>
            <a:endParaRPr lang="ru-RU" sz="4400" dirty="0">
              <a:solidFill>
                <a:srgbClr val="FFFF00"/>
              </a:solidFill>
            </a:endParaRPr>
          </a:p>
          <a:p>
            <a:r>
              <a:rPr lang="ru-RU" sz="4400" b="1" dirty="0">
                <a:solidFill>
                  <a:srgbClr val="FFFF00"/>
                </a:solidFill>
              </a:rPr>
              <a:t>	</a:t>
            </a:r>
            <a:r>
              <a:rPr lang="ru-RU" sz="4400" b="1" dirty="0" smtClean="0">
                <a:solidFill>
                  <a:srgbClr val="FFFF00"/>
                </a:solidFill>
              </a:rPr>
              <a:t>              3 </a:t>
            </a:r>
            <a:r>
              <a:rPr lang="ru-RU" sz="4400" b="1" dirty="0">
                <a:solidFill>
                  <a:srgbClr val="FFFF00"/>
                </a:solidFill>
              </a:rPr>
              <a:t>х 4 = … 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>
                <a:solidFill>
                  <a:srgbClr val="FFFF00"/>
                </a:solidFill>
              </a:rPr>
              <a:t>А</a:t>
            </a:r>
            <a:endParaRPr lang="ru-RU" sz="4400" dirty="0">
              <a:solidFill>
                <a:srgbClr val="FFFF00"/>
              </a:solidFill>
            </a:endParaRPr>
          </a:p>
          <a:p>
            <a:r>
              <a:rPr lang="ru-RU" sz="4400" b="1" dirty="0">
                <a:solidFill>
                  <a:srgbClr val="FFFF00"/>
                </a:solidFill>
              </a:rPr>
              <a:t>			</a:t>
            </a:r>
            <a:r>
              <a:rPr lang="ru-RU" sz="4400" b="1" dirty="0" smtClean="0">
                <a:solidFill>
                  <a:srgbClr val="FFFF00"/>
                </a:solidFill>
              </a:rPr>
              <a:t> 3 </a:t>
            </a:r>
            <a:r>
              <a:rPr lang="ru-RU" sz="4400" b="1" dirty="0">
                <a:solidFill>
                  <a:srgbClr val="FFFF00"/>
                </a:solidFill>
              </a:rPr>
              <a:t>х 9 = …  С</a:t>
            </a:r>
            <a:endParaRPr lang="ru-RU" sz="4400" dirty="0">
              <a:solidFill>
                <a:srgbClr val="FFFF00"/>
              </a:solidFill>
            </a:endParaRPr>
          </a:p>
          <a:p>
            <a:r>
              <a:rPr lang="ru-RU" sz="4000" b="1" dirty="0"/>
              <a:t>	</a:t>
            </a:r>
            <a:endParaRPr lang="ru-RU" sz="4000" b="1" dirty="0" smtClean="0"/>
          </a:p>
          <a:p>
            <a:r>
              <a:rPr lang="ru-RU" sz="4000" b="1" dirty="0"/>
              <a:t>				</a:t>
            </a:r>
            <a:endParaRPr lang="ru-RU" sz="4000" b="1" dirty="0" smtClean="0"/>
          </a:p>
          <a:p>
            <a:r>
              <a:rPr lang="ru-RU" sz="4000" b="1" dirty="0" smtClean="0"/>
              <a:t>  </a:t>
            </a:r>
            <a:endParaRPr lang="ru-RU" sz="4000" dirty="0">
              <a:effectLst/>
            </a:endParaRPr>
          </a:p>
        </p:txBody>
      </p:sp>
      <p:pic>
        <p:nvPicPr>
          <p:cNvPr id="5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7956385" y="188840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3216508adcc0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>
            <a:fillRect/>
          </a:stretch>
        </p:blipFill>
        <p:spPr bwMode="auto">
          <a:xfrm>
            <a:off x="94594" y="5026736"/>
            <a:ext cx="12001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97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456" y="1783966"/>
            <a:ext cx="7565464" cy="2350856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r>
              <a:rPr lang="ru-RU" sz="9600" b="1" dirty="0" smtClean="0">
                <a:ln w="24500" cmpd="dbl">
                  <a:solidFill>
                    <a:srgbClr val="297FD5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297FD5">
                        <a:tint val="10000"/>
                        <a:satMod val="155000"/>
                      </a:srgbClr>
                    </a:gs>
                    <a:gs pos="60000">
                      <a:srgbClr val="297FD5">
                        <a:tint val="30000"/>
                        <a:satMod val="155000"/>
                      </a:srgbClr>
                    </a:gs>
                    <a:gs pos="100000">
                      <a:srgbClr val="297FD5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ea typeface="+mn-ea"/>
                <a:cs typeface="+mn-cs"/>
              </a:rPr>
              <a:t>УСПЕХА!</a:t>
            </a:r>
            <a:endParaRPr lang="ru-RU" sz="9600" b="1" dirty="0">
              <a:solidFill>
                <a:srgbClr val="FFC000"/>
              </a:solidFill>
            </a:endParaRPr>
          </a:p>
        </p:txBody>
      </p:sp>
      <p:pic>
        <p:nvPicPr>
          <p:cNvPr id="4" name="Picture 26" descr="d3365a70f64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7847874" y="4941168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6" descr="d3365a70f64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1835696" y="55179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6" descr="d3365a70f64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1187633" y="4869160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3216508adcc0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>
            <a:fillRect/>
          </a:stretch>
        </p:blipFill>
        <p:spPr bwMode="auto">
          <a:xfrm>
            <a:off x="7668344" y="55179"/>
            <a:ext cx="12001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782" y="548680"/>
            <a:ext cx="793863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 </a:t>
            </a:r>
            <a:endParaRPr lang="ru-RU" dirty="0" smtClean="0">
              <a:solidFill>
                <a:srgbClr val="FFC000"/>
              </a:solidFill>
            </a:endParaRPr>
          </a:p>
          <a:p>
            <a:r>
              <a:rPr lang="ru-RU" sz="4000" b="1" dirty="0" smtClean="0">
                <a:solidFill>
                  <a:srgbClr val="FFC000"/>
                </a:solidFill>
              </a:rPr>
              <a:t>  Славно </a:t>
            </a:r>
            <a:r>
              <a:rPr lang="ru-RU" sz="4000" b="1" dirty="0">
                <a:solidFill>
                  <a:srgbClr val="FFC000"/>
                </a:solidFill>
              </a:rPr>
              <a:t>дети </a:t>
            </a:r>
            <a:r>
              <a:rPr lang="ru-RU" sz="4000" b="1" dirty="0" smtClean="0">
                <a:solidFill>
                  <a:srgbClr val="FFC000"/>
                </a:solidFill>
              </a:rPr>
              <a:t>потрудились,</a:t>
            </a:r>
            <a:endParaRPr lang="ru-RU" sz="4000" dirty="0">
              <a:solidFill>
                <a:srgbClr val="FFC000"/>
              </a:solidFill>
            </a:endParaRPr>
          </a:p>
          <a:p>
            <a:r>
              <a:rPr lang="ru-RU" sz="4000" b="1" dirty="0">
                <a:solidFill>
                  <a:srgbClr val="FFC000"/>
                </a:solidFill>
              </a:rPr>
              <a:t> </a:t>
            </a:r>
            <a:r>
              <a:rPr lang="ru-RU" sz="4000" b="1" dirty="0" smtClean="0">
                <a:solidFill>
                  <a:srgbClr val="FFC000"/>
                </a:solidFill>
              </a:rPr>
              <a:t> Вижу </a:t>
            </a:r>
            <a:r>
              <a:rPr lang="ru-RU" sz="4000" b="1" dirty="0">
                <a:solidFill>
                  <a:srgbClr val="FFC000"/>
                </a:solidFill>
              </a:rPr>
              <a:t>многого  </a:t>
            </a:r>
            <a:r>
              <a:rPr lang="ru-RU" sz="4000" b="1" dirty="0" smtClean="0">
                <a:solidFill>
                  <a:srgbClr val="FFC000"/>
                </a:solidFill>
              </a:rPr>
              <a:t>добились</a:t>
            </a:r>
            <a:r>
              <a:rPr lang="ru-RU" sz="4000" b="1" dirty="0">
                <a:solidFill>
                  <a:srgbClr val="FFC000"/>
                </a:solidFill>
              </a:rPr>
              <a:t>.</a:t>
            </a:r>
            <a:endParaRPr lang="ru-RU" sz="4000" dirty="0">
              <a:solidFill>
                <a:srgbClr val="FFC000"/>
              </a:solidFill>
            </a:endParaRPr>
          </a:p>
          <a:p>
            <a:r>
              <a:rPr lang="ru-RU" sz="4000" b="1" dirty="0">
                <a:solidFill>
                  <a:srgbClr val="FFC000"/>
                </a:solidFill>
              </a:rPr>
              <a:t>  </a:t>
            </a:r>
            <a:r>
              <a:rPr lang="ru-RU" sz="4000" b="1" dirty="0" smtClean="0">
                <a:solidFill>
                  <a:srgbClr val="FFC000"/>
                </a:solidFill>
              </a:rPr>
              <a:t>Знаю</a:t>
            </a:r>
            <a:r>
              <a:rPr lang="ru-RU" sz="4000" b="1" dirty="0">
                <a:solidFill>
                  <a:srgbClr val="FFC000"/>
                </a:solidFill>
              </a:rPr>
              <a:t>, будете вы рады,</a:t>
            </a:r>
            <a:endParaRPr lang="ru-RU" sz="4000" dirty="0">
              <a:solidFill>
                <a:srgbClr val="FFC000"/>
              </a:solidFill>
            </a:endParaRPr>
          </a:p>
          <a:p>
            <a:r>
              <a:rPr lang="ru-RU" sz="4000" b="1" dirty="0">
                <a:solidFill>
                  <a:srgbClr val="FFC000"/>
                </a:solidFill>
              </a:rPr>
              <a:t>   Когда получите награду</a:t>
            </a:r>
            <a:endParaRPr lang="ru-RU" sz="4000" dirty="0">
              <a:solidFill>
                <a:srgbClr val="FFC000"/>
              </a:solidFill>
            </a:endParaRPr>
          </a:p>
          <a:p>
            <a:r>
              <a:rPr lang="ru-RU" sz="4000" b="1" dirty="0">
                <a:solidFill>
                  <a:srgbClr val="FFC000"/>
                </a:solidFill>
              </a:rPr>
              <a:t>   Всем подарки я принёс,</a:t>
            </a:r>
            <a:endParaRPr lang="ru-RU" sz="4000" dirty="0">
              <a:solidFill>
                <a:srgbClr val="FFC000"/>
              </a:solidFill>
            </a:endParaRPr>
          </a:p>
          <a:p>
            <a:r>
              <a:rPr lang="ru-RU" sz="4000" b="1" dirty="0">
                <a:solidFill>
                  <a:srgbClr val="FFC000"/>
                </a:solidFill>
              </a:rPr>
              <a:t>   До новой встречи.</a:t>
            </a:r>
            <a:endParaRPr lang="ru-RU" sz="4000" dirty="0">
              <a:solidFill>
                <a:srgbClr val="FFC000"/>
              </a:solidFill>
            </a:endParaRPr>
          </a:p>
          <a:p>
            <a:r>
              <a:rPr lang="ru-RU" sz="4000" b="1" dirty="0">
                <a:solidFill>
                  <a:srgbClr val="FFC000"/>
                </a:solidFill>
              </a:rPr>
              <a:t>       </a:t>
            </a:r>
            <a:endParaRPr lang="ru-RU" sz="4000" b="1" dirty="0" smtClean="0">
              <a:solidFill>
                <a:srgbClr val="FFC000"/>
              </a:solidFill>
            </a:endParaRPr>
          </a:p>
          <a:p>
            <a:pPr algn="r"/>
            <a:r>
              <a:rPr lang="ru-RU" sz="6000" b="1" dirty="0" smtClean="0">
                <a:solidFill>
                  <a:srgbClr val="FF0000"/>
                </a:solidFill>
              </a:rPr>
              <a:t>ДЕД    </a:t>
            </a:r>
            <a:r>
              <a:rPr lang="ru-RU" sz="6000" b="1" dirty="0">
                <a:solidFill>
                  <a:srgbClr val="FF0000"/>
                </a:solidFill>
              </a:rPr>
              <a:t>Мороз </a:t>
            </a:r>
            <a:endParaRPr lang="ru-RU" sz="60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3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377781" y="4846975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7925025" y="0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3216508adcc0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>
            <a:fillRect/>
          </a:stretch>
        </p:blipFill>
        <p:spPr bwMode="auto">
          <a:xfrm>
            <a:off x="7400285" y="3047242"/>
            <a:ext cx="12001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48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12777"/>
            <a:ext cx="8516215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 НАСТУПАЮЩИМ</a:t>
            </a:r>
          </a:p>
          <a:p>
            <a:pPr algn="ctr"/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НОВЫМ  </a:t>
            </a:r>
          </a:p>
          <a:p>
            <a:pPr algn="ctr"/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ГОДОМ  !</a:t>
            </a:r>
            <a:endParaRPr lang="ru-RU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7308304" y="4868128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539570" y="4990735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6" descr="d3365a70f64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" b="1892"/>
          <a:stretch>
            <a:fillRect/>
          </a:stretch>
        </p:blipFill>
        <p:spPr bwMode="auto">
          <a:xfrm>
            <a:off x="7020272" y="318698"/>
            <a:ext cx="1296126" cy="115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3216508adcc0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4"/>
          <a:stretch>
            <a:fillRect/>
          </a:stretch>
        </p:blipFill>
        <p:spPr bwMode="auto">
          <a:xfrm>
            <a:off x="6294" y="81289"/>
            <a:ext cx="12001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2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9" descr="7028_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8"/>
          <a:stretch>
            <a:fillRect/>
          </a:stretch>
        </p:blipFill>
        <p:spPr bwMode="auto">
          <a:xfrm>
            <a:off x="1476375" y="-171450"/>
            <a:ext cx="5903913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blogentry-14-119733486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2670175" y="2857500"/>
            <a:ext cx="1084263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1321_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124">
            <a:off x="4932363" y="3284538"/>
            <a:ext cx="143986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1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>
            <a:off x="4787900" y="1628775"/>
            <a:ext cx="9588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DSC027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63" y="1412875"/>
            <a:ext cx="962025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 descr="ball_s"/>
          <p:cNvPicPr>
            <a:picLocks noChangeAspect="1" noChangeArrowheads="1"/>
          </p:cNvPicPr>
          <p:nvPr/>
        </p:nvPicPr>
        <p:blipFill>
          <a:blip r:embed="rId8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852738"/>
            <a:ext cx="1096963" cy="128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2" name="Picture 18" descr="DSC027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3132138" y="4581525"/>
            <a:ext cx="1263650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3" name="Picture 19" descr="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5" r="14795" b="17876"/>
          <a:stretch>
            <a:fillRect/>
          </a:stretch>
        </p:blipFill>
        <p:spPr bwMode="auto">
          <a:xfrm rot="2536906">
            <a:off x="4859338" y="4581525"/>
            <a:ext cx="1376362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4" name="Picture 20" descr="blogentry-14-119733486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394">
            <a:off x="4284663" y="260350"/>
            <a:ext cx="712787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Rectangle 22"/>
          <p:cNvSpPr>
            <a:spLocks noChangeArrowheads="1"/>
          </p:cNvSpPr>
          <p:nvPr/>
        </p:nvSpPr>
        <p:spPr bwMode="auto">
          <a:xfrm>
            <a:off x="4787900" y="188913"/>
            <a:ext cx="331311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6176" name="01 -1736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 - мален.ёлочке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8" descr="DSC027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3908">
            <a:off x="3284538" y="4733925"/>
            <a:ext cx="1263650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 descr="blogentry-14-119733486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8242">
            <a:off x="2822575" y="3009900"/>
            <a:ext cx="1084263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06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5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000"/>
                            </p:stCondLst>
                            <p:childTnLst>
                              <p:par>
                                <p:cTn id="5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2000"/>
                            </p:stCondLst>
                            <p:childTnLst>
                              <p:par>
                                <p:cTn id="64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6000"/>
                            </p:stCondLst>
                            <p:childTnLst>
                              <p:par>
                                <p:cTn id="6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7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33600" y="188641"/>
            <a:ext cx="6096000" cy="720079"/>
          </a:xfrm>
        </p:spPr>
        <p:txBody>
          <a:bodyPr>
            <a:normAutofit/>
          </a:bodyPr>
          <a:lstStyle/>
          <a:p>
            <a:pPr marL="18288" lvl="0" indent="0">
              <a:buNone/>
            </a:pPr>
            <a:r>
              <a:rPr lang="ru-RU" sz="3600" b="1" dirty="0">
                <a:solidFill>
                  <a:srgbClr val="FFC000"/>
                </a:solidFill>
              </a:rPr>
              <a:t>Вопросы </a:t>
            </a:r>
            <a:r>
              <a:rPr lang="ru-RU" sz="3600" b="1" dirty="0" smtClean="0">
                <a:solidFill>
                  <a:srgbClr val="FFC000"/>
                </a:solidFill>
              </a:rPr>
              <a:t>2-ой </a:t>
            </a:r>
            <a:r>
              <a:rPr lang="ru-RU" sz="3600" b="1" dirty="0">
                <a:solidFill>
                  <a:srgbClr val="FFC000"/>
                </a:solidFill>
              </a:rPr>
              <a:t>команде:</a:t>
            </a:r>
            <a:endParaRPr lang="ru-RU" sz="36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08912" cy="5904656"/>
          </a:xfrm>
        </p:spPr>
        <p:txBody>
          <a:bodyPr/>
          <a:lstStyle/>
          <a:p>
            <a:pPr>
              <a:spcAft>
                <a:spcPts val="0"/>
              </a:spcAft>
              <a:tabLst>
                <a:tab pos="540385" algn="l"/>
                <a:tab pos="630555" algn="l"/>
              </a:tabLst>
            </a:pPr>
            <a:r>
              <a:rPr lang="ru-RU" sz="3200" dirty="0">
                <a:effectLst/>
                <a:latin typeface="Times New Roman"/>
                <a:ea typeface="Times New Roman"/>
              </a:rPr>
              <a:t>1. Вера спросила своего брата: «Я старше тебя на 3 года. На сколько я буду старше тебя через 5 лет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?»</a:t>
            </a:r>
            <a:r>
              <a:rPr lang="ru-RU" sz="3200" dirty="0">
                <a:effectLst/>
                <a:latin typeface="Times New Roman"/>
                <a:ea typeface="Times New Roman"/>
              </a:rPr>
              <a:t/>
            </a:r>
            <a:br>
              <a:rPr lang="ru-RU" sz="3200" dirty="0">
                <a:effectLst/>
                <a:latin typeface="Times New Roman"/>
                <a:ea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2. Любое </a:t>
            </a:r>
            <a:r>
              <a:rPr lang="ru-RU" sz="3200" dirty="0">
                <a:effectLst/>
                <a:latin typeface="Times New Roman"/>
                <a:ea typeface="Times New Roman"/>
              </a:rPr>
              <a:t>ли число делится само на себя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?</a:t>
            </a:r>
            <a:r>
              <a:rPr lang="ru-RU" sz="3200" dirty="0">
                <a:effectLst/>
                <a:latin typeface="Times New Roman"/>
                <a:ea typeface="Times New Roman"/>
              </a:rPr>
              <a:t/>
            </a:r>
            <a:br>
              <a:rPr lang="ru-RU" sz="3200" dirty="0">
                <a:effectLst/>
                <a:latin typeface="Times New Roman"/>
                <a:ea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3. Сколько </a:t>
            </a:r>
            <a:r>
              <a:rPr lang="ru-RU" sz="3200" dirty="0">
                <a:effectLst/>
                <a:latin typeface="Times New Roman"/>
                <a:ea typeface="Times New Roman"/>
              </a:rPr>
              <a:t>получится, если сложить наибольшее трехзначное число и наименьшее однозначное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?</a:t>
            </a:r>
            <a:r>
              <a:rPr lang="ru-RU" sz="3200" dirty="0">
                <a:effectLst/>
                <a:latin typeface="Times New Roman"/>
                <a:ea typeface="Times New Roman"/>
              </a:rPr>
              <a:t/>
            </a:r>
            <a:br>
              <a:rPr lang="ru-RU" sz="3200" dirty="0">
                <a:effectLst/>
                <a:latin typeface="Times New Roman"/>
                <a:ea typeface="Times New Roman"/>
              </a:rPr>
            </a:br>
            <a:r>
              <a:rPr lang="ru-RU" sz="3200" dirty="0" smtClean="0">
                <a:effectLst/>
                <a:latin typeface="Times New Roman"/>
                <a:ea typeface="Times New Roman"/>
              </a:rPr>
              <a:t>4. У </a:t>
            </a:r>
            <a:r>
              <a:rPr lang="ru-RU" sz="3200" dirty="0">
                <a:effectLst/>
                <a:latin typeface="Times New Roman"/>
                <a:ea typeface="Times New Roman"/>
              </a:rPr>
              <a:t>линейки 4 угла. Если отрезать один угол, то сколько останется углов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?</a:t>
            </a:r>
            <a:r>
              <a:rPr lang="ru-RU" sz="3200" dirty="0">
                <a:effectLst/>
                <a:latin typeface="Times New Roman"/>
                <a:ea typeface="Times New Roman"/>
              </a:rPr>
              <a:t/>
            </a:r>
            <a:br>
              <a:rPr lang="ru-RU" sz="3200" dirty="0">
                <a:effectLst/>
                <a:latin typeface="Times New Roman"/>
                <a:ea typeface="Times New Roman"/>
              </a:rPr>
            </a:br>
            <a:r>
              <a:rPr lang="ru-RU" sz="3200" dirty="0">
                <a:effectLst/>
                <a:latin typeface="Times New Roman"/>
                <a:ea typeface="Times New Roman"/>
              </a:rPr>
              <a:t>5. Можно ли утверждать, что после умножения мы всегда получаем число больше того, которое было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449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87824" y="260649"/>
            <a:ext cx="3600400" cy="792087"/>
          </a:xfrm>
        </p:spPr>
        <p:txBody>
          <a:bodyPr>
            <a:normAutofit/>
          </a:bodyPr>
          <a:lstStyle/>
          <a:p>
            <a:pPr marL="18288" lvl="0" indent="0" algn="ctr">
              <a:buNone/>
            </a:pPr>
            <a:r>
              <a:rPr lang="ru-RU" sz="3600" b="1" dirty="0">
                <a:solidFill>
                  <a:srgbClr val="FFC000"/>
                </a:solidFill>
              </a:rPr>
              <a:t>ОТВЕТЫ:</a:t>
            </a:r>
            <a:endParaRPr lang="ru-RU" sz="3600" dirty="0">
              <a:solidFill>
                <a:prstClr val="white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908720"/>
            <a:ext cx="7848872" cy="5040560"/>
          </a:xfrm>
        </p:spPr>
        <p:txBody>
          <a:bodyPr/>
          <a:lstStyle/>
          <a:p>
            <a: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1.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на </a:t>
            </a:r>
            <a:r>
              <a:rPr lang="ru-RU" sz="4800" i="1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3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года</a:t>
            </a:r>
            <a: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</a:br>
            <a:r>
              <a:rPr lang="ru-RU" sz="4800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2.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нет</a:t>
            </a:r>
            <a:r>
              <a:rPr lang="ru-RU" sz="4800" i="1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, 0 не делится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</a:b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само </a:t>
            </a:r>
            <a:r>
              <a:rPr lang="ru-RU" sz="4800" i="1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на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себя</a:t>
            </a:r>
            <a: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</a:br>
            <a:r>
              <a:rPr lang="ru-RU" sz="4800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3.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999+1=1000</a:t>
            </a:r>
            <a: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</a:br>
            <a:r>
              <a:rPr lang="ru-RU" sz="4800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4.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5 углов</a:t>
            </a:r>
            <a: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</a:br>
            <a:r>
              <a:rPr lang="ru-RU" sz="4800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5.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нет</a:t>
            </a:r>
            <a:r>
              <a:rPr lang="ru-RU" sz="4800" i="1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5·1=5</a:t>
            </a:r>
            <a:r>
              <a:rPr lang="ru-RU" sz="4800" i="1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; 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 5·0=0;  5</a:t>
            </a:r>
            <a:r>
              <a:rPr lang="ru-RU" sz="4800" i="1" dirty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·=</a:t>
            </a:r>
            <a:r>
              <a:rPr lang="ru-RU" sz="4800" i="1" dirty="0" smtClean="0">
                <a:solidFill>
                  <a:prstClr val="white"/>
                </a:solidFill>
                <a:effectLst/>
                <a:latin typeface="Times New Roman"/>
                <a:ea typeface="Times New Roman"/>
              </a:rPr>
              <a:t>2,5</a:t>
            </a:r>
            <a:endParaRPr lang="ru-RU" sz="4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836712"/>
            <a:ext cx="1195387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393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989237"/>
            <a:ext cx="8136904" cy="2375867"/>
          </a:xfrm>
        </p:spPr>
        <p:txBody>
          <a:bodyPr/>
          <a:lstStyle/>
          <a:p>
            <a:pPr marL="1115568" indent="0" algn="ctr">
              <a:buNone/>
              <a:tabLst>
                <a:tab pos="540385" algn="l"/>
                <a:tab pos="630555" algn="l"/>
              </a:tabLst>
            </a:pPr>
            <a:endParaRPr lang="ru-RU" sz="2000" dirty="0">
              <a:effectLst/>
              <a:latin typeface="Times New Roman"/>
              <a:ea typeface="Times New Roman"/>
            </a:endParaRPr>
          </a:p>
          <a:p>
            <a:pPr marL="18288" lv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</a:rPr>
              <a:t>2. Что? Где? Когда? </a:t>
            </a:r>
            <a:endParaRPr lang="ru-RU" sz="66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41168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36712"/>
            <a:ext cx="129857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71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685801"/>
            <a:ext cx="7344816" cy="1303039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5400" dirty="0" smtClean="0">
                <a:solidFill>
                  <a:prstClr val="white"/>
                </a:solidFill>
                <a:effectLst/>
                <a:latin typeface="Calibri"/>
                <a:ea typeface="+mj-ea"/>
                <a:cs typeface="+mj-cs"/>
              </a:rPr>
              <a:t>Игра  </a:t>
            </a:r>
            <a:r>
              <a:rPr lang="ru-RU" sz="5400" i="1" dirty="0" smtClean="0">
                <a:solidFill>
                  <a:prstClr val="white"/>
                </a:solidFill>
                <a:effectLst/>
                <a:latin typeface="Calibri"/>
                <a:ea typeface="+mj-ea"/>
                <a:cs typeface="+mj-cs"/>
              </a:rPr>
              <a:t> </a:t>
            </a:r>
            <a:r>
              <a:rPr lang="ru-RU" sz="5400" i="1" dirty="0">
                <a:solidFill>
                  <a:prstClr val="white"/>
                </a:solidFill>
                <a:effectLst/>
                <a:latin typeface="Calibri"/>
                <a:ea typeface="+mj-ea"/>
                <a:cs typeface="+mj-cs"/>
              </a:rPr>
              <a:t>«</a:t>
            </a:r>
            <a:r>
              <a:rPr lang="ru-RU" sz="5400" i="1" dirty="0">
                <a:solidFill>
                  <a:schemeClr val="bg1"/>
                </a:solidFill>
                <a:effectLst/>
                <a:latin typeface="Calibri"/>
                <a:ea typeface="+mj-ea"/>
                <a:cs typeface="+mj-cs"/>
              </a:rPr>
              <a:t>Чёрный ящик</a:t>
            </a:r>
            <a:r>
              <a:rPr lang="ru-RU" sz="5400" i="1" dirty="0">
                <a:solidFill>
                  <a:prstClr val="white"/>
                </a:solidFill>
                <a:effectLst/>
                <a:latin typeface="Calibri"/>
                <a:ea typeface="+mj-ea"/>
                <a:cs typeface="+mj-cs"/>
              </a:rPr>
              <a:t>»</a:t>
            </a:r>
            <a:endParaRPr lang="ru-RU" sz="54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2587624"/>
            <a:ext cx="3744416" cy="300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7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33600" y="685801"/>
            <a:ext cx="4526632" cy="1087015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4400" b="1" dirty="0" smtClean="0">
                <a:solidFill>
                  <a:srgbClr val="FFC000"/>
                </a:solidFill>
              </a:rPr>
              <a:t>Вопрос: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2060848"/>
            <a:ext cx="7543800" cy="4032448"/>
          </a:xfrm>
        </p:spPr>
        <p:txBody>
          <a:bodyPr/>
          <a:lstStyle/>
          <a:p>
            <a:r>
              <a:rPr lang="ru-RU" sz="6000" dirty="0">
                <a:effectLst/>
                <a:latin typeface="Times New Roman"/>
                <a:ea typeface="Times New Roman"/>
              </a:rPr>
              <a:t>«Десять на десять - по-прежнему десять. Десять без десяти - опять-таки десять»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32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</TotalTime>
  <Words>815</Words>
  <Application>Microsoft Office PowerPoint</Application>
  <PresentationFormat>Экран (4:3)</PresentationFormat>
  <Paragraphs>137</Paragraphs>
  <Slides>45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Базовая</vt:lpstr>
      <vt:lpstr>Математическая игра  «Твой шанс»  </vt:lpstr>
      <vt:lpstr>Презентация PowerPoint</vt:lpstr>
      <vt:lpstr>1. Петя съел  2 пряника и еще хотел съесть 3 пряника. Сколько всего пряников съел Петя? 2. На какое число все числа делятся без остатка?    3. У девочки в левом кармане 8 конфет, а в правом 12 конфет. Сколько надо переложить из правого кармана в левый, чтобы стало поровну?  4. Сколько получится, если сложить наименьшее двузначное число с наименьшим трехзначным? 5. Когда сумма двух чисел будет в два раза больше слагаемых? </vt:lpstr>
      <vt:lpstr>1. 2 пряника 2. на 1 3. 2 конфеты 4. 10+100=110 5. когда слагаемые равны</vt:lpstr>
      <vt:lpstr>1. Вера спросила своего брата: «Я старше тебя на 3 года. На сколько я буду старше тебя через 5 лет?» 2. Любое ли число делится само на себя? 3. Сколько получится, если сложить наибольшее трехзначное число и наименьшее однозначное? 4. У линейки 4 угла. Если отрезать один угол, то сколько останется углов? 5. Можно ли утверждать, что после умножения мы всегда получаем число больше того, которое было?</vt:lpstr>
      <vt:lpstr>1. на 3 года 2. нет, 0 не делится  само на себя 3. 999+1=1000 4. 5 углов 5. нет, 5·1=5;  5·0=0;  5·=2,5</vt:lpstr>
      <vt:lpstr>Презентация PowerPoint</vt:lpstr>
      <vt:lpstr>Презентация PowerPoint</vt:lpstr>
      <vt:lpstr>«Десять на десять - по-прежнему десять. Десять без десяти - опять-таки десять»</vt:lpstr>
      <vt:lpstr>Презентация PowerPoint</vt:lpstr>
      <vt:lpstr>В черном ящике лежит предмет, название которого произошло от греческого слова означающего в переводе «игральная кость». Термин ввели пифагорейцы, а используется этот предмет в играх маленькими детьми.  Что в черном ящике? </vt:lpstr>
      <vt:lpstr>Презентация PowerPoint</vt:lpstr>
      <vt:lpstr>Презентация PowerPoint</vt:lpstr>
      <vt:lpstr>     </vt:lpstr>
      <vt:lpstr> </vt:lpstr>
      <vt:lpstr>Презентация PowerPoint</vt:lpstr>
      <vt:lpstr>Презентация PowerPoint</vt:lpstr>
      <vt:lpstr>Презентация PowerPoint</vt:lpstr>
      <vt:lpstr>1. да, в настоящее время установлено, что эта важная теорема встречается в вавилонских текстах написанных за 1200 лет до Пифагора. 2. да, слово «трапедзион» в переводе с греческого обозначает столик, обеденный стол. 3. нет, первое простое число 2. 4. нет, комната была оклеена бумагой с записями лекций по высшей математике русского ученого М. В. Остроградского. 5. нет, их знали еще древнегреческие математики. 6. нет, ноль впервые был придуман в Вавилоне примерно 2 тыс. лет тому назад.</vt:lpstr>
      <vt:lpstr>Презентация PowerPoint</vt:lpstr>
      <vt:lpstr>Презентация PowerPoint</vt:lpstr>
      <vt:lpstr>от руки римского  солдата в день  падения Сиракуз  погиб  древнегреческий ученый- АРХИМЕД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  90;   81;   56;   48;     45; </vt:lpstr>
      <vt:lpstr>Презентация PowerPoint</vt:lpstr>
      <vt:lpstr>       14;  27;  12;  25;  4;  40;</vt:lpstr>
      <vt:lpstr>УСПЕХА!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«Новогодний математический  калейдоскоп»  </dc:title>
  <dc:creator>User</dc:creator>
  <cp:lastModifiedBy>User</cp:lastModifiedBy>
  <cp:revision>119</cp:revision>
  <dcterms:created xsi:type="dcterms:W3CDTF">2014-12-12T05:30:53Z</dcterms:created>
  <dcterms:modified xsi:type="dcterms:W3CDTF">2021-12-19T12:24:54Z</dcterms:modified>
</cp:coreProperties>
</file>